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notesSlides/notesSlide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0.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58" r:id="rId3"/>
    <p:sldId id="259" r:id="rId4"/>
    <p:sldId id="2007578165" r:id="rId5"/>
    <p:sldId id="2007578167" r:id="rId6"/>
    <p:sldId id="3619" r:id="rId7"/>
    <p:sldId id="2007578192" r:id="rId8"/>
    <p:sldId id="2007578178" r:id="rId9"/>
    <p:sldId id="3699" r:id="rId10"/>
    <p:sldId id="3700" r:id="rId11"/>
    <p:sldId id="3701" r:id="rId12"/>
    <p:sldId id="3710" r:id="rId13"/>
    <p:sldId id="2007578179" r:id="rId14"/>
    <p:sldId id="2007578175" r:id="rId15"/>
    <p:sldId id="2007578180" r:id="rId16"/>
    <p:sldId id="2007578181" r:id="rId17"/>
    <p:sldId id="2007578183" r:id="rId18"/>
    <p:sldId id="2007578184" r:id="rId19"/>
    <p:sldId id="2007578185" r:id="rId20"/>
    <p:sldId id="2007578186" r:id="rId21"/>
    <p:sldId id="2007578191" r:id="rId22"/>
    <p:sldId id="3581" r:id="rId23"/>
    <p:sldId id="262" r:id="rId24"/>
    <p:sldId id="263" r:id="rId25"/>
    <p:sldId id="2007578193" r:id="rId26"/>
    <p:sldId id="2007578194" r:id="rId27"/>
    <p:sldId id="2007578195" r:id="rId28"/>
    <p:sldId id="2007578176" r:id="rId29"/>
    <p:sldId id="3707" r:id="rId30"/>
    <p:sldId id="3703" r:id="rId31"/>
    <p:sldId id="3705" r:id="rId32"/>
    <p:sldId id="3706" r:id="rId33"/>
    <p:sldId id="3719" r:id="rId34"/>
    <p:sldId id="2007578188" r:id="rId35"/>
    <p:sldId id="2007578172" r:id="rId36"/>
    <p:sldId id="2007578189" r:id="rId37"/>
    <p:sldId id="2007578190" r:id="rId38"/>
    <p:sldId id="287" r:id="rId39"/>
    <p:sldId id="28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263A1"/>
    <a:srgbClr val="FFFFFF"/>
    <a:srgbClr val="008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78" autoAdjust="0"/>
  </p:normalViewPr>
  <p:slideViewPr>
    <p:cSldViewPr snapToGrid="0">
      <p:cViewPr varScale="1">
        <p:scale>
          <a:sx n="94" d="100"/>
          <a:sy n="94" d="100"/>
        </p:scale>
        <p:origin x="11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A1716-47C0-476A-87C1-DE614CFAEEC2}" type="datetimeFigureOut">
              <a:rPr lang="en-US" smtClean="0"/>
              <a:t>11/9/2024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44AB-E766-404D-85A1-06018E740D4D}" type="slidenum">
              <a:rPr lang="en-US" smtClean="0"/>
              <a:t>‹#›</a:t>
            </a:fld>
            <a:endParaRPr lang="en-US"/>
          </a:p>
        </p:txBody>
      </p:sp>
    </p:spTree>
    <p:extLst>
      <p:ext uri="{BB962C8B-B14F-4D97-AF65-F5344CB8AC3E}">
        <p14:creationId xmlns:p14="http://schemas.microsoft.com/office/powerpoint/2010/main" val="3281792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083196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E4111-BAA3-7F33-321C-B96B2FBFC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37A432-E316-ABAD-33EA-5282197C7F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023DAB-FA91-A825-F78C-841A4810F6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b="1" i="0">
                <a:solidFill>
                  <a:srgbClr val="060607"/>
                </a:solidFill>
                <a:effectLst/>
                <a:latin typeface="-apple-system"/>
              </a:rPr>
              <a:t>编码和处理</a:t>
            </a:r>
            <a:r>
              <a:rPr lang="zh-CN" altLang="en-US" b="0" i="0">
                <a:solidFill>
                  <a:srgbClr val="060607"/>
                </a:solidFill>
                <a:effectLst/>
                <a:latin typeface="-apple-system"/>
              </a:rPr>
              <a:t>：观察结果通过卷积层和全连接层进行编码，然后组合为向量表示，由深度序列网络处理，最后映射到动作的概率分布。</a:t>
            </a:r>
          </a:p>
          <a:p>
            <a:pPr algn="l">
              <a:buFont typeface="+mj-lt"/>
              <a:buAutoNum type="arabicPeriod"/>
            </a:pPr>
            <a:endParaRPr lang="en-US" altLang="zh-CN" b="1" i="0">
              <a:solidFill>
                <a:srgbClr val="060607"/>
              </a:solidFill>
              <a:effectLst/>
              <a:latin typeface="-apple-system"/>
            </a:endParaRPr>
          </a:p>
          <a:p>
            <a:pPr algn="l">
              <a:buFont typeface="+mj-lt"/>
              <a:buAutoNum type="arabicPeriod"/>
            </a:pPr>
            <a:r>
              <a:rPr lang="en-US" altLang="zh-CN" b="1" i="0">
                <a:solidFill>
                  <a:srgbClr val="060607"/>
                </a:solidFill>
                <a:effectLst/>
                <a:latin typeface="-apple-system"/>
              </a:rPr>
              <a:t>Multi-Head Value</a:t>
            </a:r>
            <a:r>
              <a:rPr lang="zh-CN" altLang="en-US" b="1" i="0">
                <a:solidFill>
                  <a:srgbClr val="060607"/>
                </a:solidFill>
                <a:effectLst/>
                <a:latin typeface="-apple-system"/>
              </a:rPr>
              <a:t>（多头价值）</a:t>
            </a:r>
            <a:r>
              <a:rPr lang="zh-CN" altLang="en-US" b="0" i="0">
                <a:solidFill>
                  <a:srgbClr val="060607"/>
                </a:solidFill>
                <a:effectLst/>
                <a:latin typeface="-apple-system"/>
              </a:rPr>
              <a:t>：这个部分负责估计游戏状态的价值，它由多个价值头组成，每个头专注于不同类型的奖励，如</a:t>
            </a:r>
            <a:endParaRPr lang="en-US" altLang="zh-CN" b="0" i="0">
              <a:solidFill>
                <a:srgbClr val="060607"/>
              </a:solidFill>
              <a:effectLst/>
              <a:latin typeface="-apple-system"/>
            </a:endParaRPr>
          </a:p>
          <a:p>
            <a:pPr algn="l">
              <a:buFont typeface="+mj-lt"/>
              <a:buAutoNum type="arabicPeriod"/>
            </a:pPr>
            <a:r>
              <a:rPr lang="en-US" altLang="zh-CN" b="0" i="0">
                <a:solidFill>
                  <a:srgbClr val="060607"/>
                </a:solidFill>
                <a:effectLst/>
                <a:latin typeface="-apple-system"/>
              </a:rPr>
              <a:t>Farming</a:t>
            </a:r>
            <a:r>
              <a:rPr lang="zh-CN" altLang="en-US" b="0" i="0">
                <a:solidFill>
                  <a:srgbClr val="060607"/>
                </a:solidFill>
                <a:effectLst/>
                <a:latin typeface="-apple-system"/>
              </a:rPr>
              <a:t>（资源收集）、</a:t>
            </a:r>
            <a:r>
              <a:rPr lang="en-US" altLang="zh-CN" b="0" i="0">
                <a:solidFill>
                  <a:srgbClr val="060607"/>
                </a:solidFill>
                <a:effectLst/>
                <a:latin typeface="-apple-system"/>
              </a:rPr>
              <a:t>KDA</a:t>
            </a:r>
            <a:r>
              <a:rPr lang="zh-CN" altLang="en-US" b="0" i="0">
                <a:solidFill>
                  <a:srgbClr val="060607"/>
                </a:solidFill>
                <a:effectLst/>
                <a:latin typeface="-apple-system"/>
              </a:rPr>
              <a:t>（击杀死亡辅助）、</a:t>
            </a:r>
            <a:r>
              <a:rPr lang="en-US" altLang="zh-CN" b="0" i="0">
                <a:solidFill>
                  <a:srgbClr val="060607"/>
                </a:solidFill>
                <a:effectLst/>
                <a:latin typeface="-apple-system"/>
              </a:rPr>
              <a:t>Damage</a:t>
            </a:r>
            <a:r>
              <a:rPr lang="zh-CN" altLang="en-US" b="0" i="0">
                <a:solidFill>
                  <a:srgbClr val="060607"/>
                </a:solidFill>
                <a:effectLst/>
                <a:latin typeface="-apple-system"/>
              </a:rPr>
              <a:t>（伤害）、</a:t>
            </a:r>
            <a:r>
              <a:rPr lang="en-US" altLang="zh-CN" b="0" i="0">
                <a:solidFill>
                  <a:srgbClr val="060607"/>
                </a:solidFill>
                <a:effectLst/>
                <a:latin typeface="-apple-system"/>
              </a:rPr>
              <a:t>Pushing</a:t>
            </a:r>
            <a:r>
              <a:rPr lang="zh-CN" altLang="en-US" b="0" i="0">
                <a:solidFill>
                  <a:srgbClr val="060607"/>
                </a:solidFill>
                <a:effectLst/>
                <a:latin typeface="-apple-system"/>
              </a:rPr>
              <a:t>（推进）、</a:t>
            </a:r>
            <a:r>
              <a:rPr lang="en-US" altLang="zh-CN" b="0" i="0">
                <a:solidFill>
                  <a:srgbClr val="060607"/>
                </a:solidFill>
                <a:effectLst/>
                <a:latin typeface="-apple-system"/>
              </a:rPr>
              <a:t>Win/Lose</a:t>
            </a:r>
            <a:r>
              <a:rPr lang="zh-CN" altLang="en-US" b="0" i="0">
                <a:solidFill>
                  <a:srgbClr val="060607"/>
                </a:solidFill>
                <a:effectLst/>
                <a:latin typeface="-apple-system"/>
              </a:rPr>
              <a:t>（胜利</a:t>
            </a:r>
            <a:r>
              <a:rPr lang="en-US" altLang="zh-CN" b="0" i="0">
                <a:solidFill>
                  <a:srgbClr val="060607"/>
                </a:solidFill>
                <a:effectLst/>
                <a:latin typeface="-apple-system"/>
              </a:rPr>
              <a:t>/</a:t>
            </a:r>
            <a:r>
              <a:rPr lang="zh-CN" altLang="en-US" b="0" i="0">
                <a:solidFill>
                  <a:srgbClr val="060607"/>
                </a:solidFill>
                <a:effectLst/>
                <a:latin typeface="-apple-system"/>
              </a:rPr>
              <a:t>失败）等。</a:t>
            </a:r>
          </a:p>
          <a:p>
            <a:pPr algn="l">
              <a:buFont typeface="+mj-lt"/>
              <a:buAutoNum type="arabicPeriod"/>
            </a:pPr>
            <a:r>
              <a:rPr lang="en-US" altLang="zh-CN" b="1" i="0">
                <a:solidFill>
                  <a:srgbClr val="060607"/>
                </a:solidFill>
                <a:effectLst/>
                <a:latin typeface="-apple-system"/>
              </a:rPr>
              <a:t>Action Mask</a:t>
            </a:r>
            <a:r>
              <a:rPr lang="zh-CN" altLang="en-US" b="1" i="0">
                <a:solidFill>
                  <a:srgbClr val="060607"/>
                </a:solidFill>
                <a:effectLst/>
                <a:latin typeface="-apple-system"/>
              </a:rPr>
              <a:t>（动作掩码）</a:t>
            </a:r>
            <a:r>
              <a:rPr lang="zh-CN" altLang="en-US" b="0" i="0">
                <a:solidFill>
                  <a:srgbClr val="060607"/>
                </a:solidFill>
                <a:effectLst/>
                <a:latin typeface="-apple-system"/>
              </a:rPr>
              <a:t>：这个组件用于决定哪些动作是当前状态下可行的。动作掩码会限制</a:t>
            </a:r>
            <a:r>
              <a:rPr lang="en-US" altLang="zh-CN" b="0" i="0">
                <a:solidFill>
                  <a:srgbClr val="060607"/>
                </a:solidFill>
                <a:effectLst/>
                <a:latin typeface="-apple-system"/>
              </a:rPr>
              <a:t>AI</a:t>
            </a:r>
            <a:r>
              <a:rPr lang="zh-CN" altLang="en-US" b="0" i="0">
                <a:solidFill>
                  <a:srgbClr val="060607"/>
                </a:solidFill>
                <a:effectLst/>
                <a:latin typeface="-apple-system"/>
              </a:rPr>
              <a:t>可以执行的动作，以避免执行无效或不恰当的动作。</a:t>
            </a:r>
          </a:p>
          <a:p>
            <a:pPr algn="l">
              <a:buFont typeface="+mj-lt"/>
              <a:buAutoNum type="arabicPeriod"/>
            </a:pPr>
            <a:r>
              <a:rPr lang="en-US" altLang="zh-CN" b="1" i="0">
                <a:solidFill>
                  <a:srgbClr val="060607"/>
                </a:solidFill>
                <a:effectLst/>
                <a:latin typeface="-apple-system"/>
              </a:rPr>
              <a:t>Actions</a:t>
            </a:r>
            <a:r>
              <a:rPr lang="zh-CN" altLang="en-US" b="1" i="0">
                <a:solidFill>
                  <a:srgbClr val="060607"/>
                </a:solidFill>
                <a:effectLst/>
                <a:latin typeface="-apple-system"/>
              </a:rPr>
              <a:t>（动作）</a:t>
            </a:r>
            <a:r>
              <a:rPr lang="zh-CN" altLang="en-US" b="0" i="0">
                <a:solidFill>
                  <a:srgbClr val="060607"/>
                </a:solidFill>
                <a:effectLst/>
                <a:latin typeface="-apple-system"/>
              </a:rPr>
              <a:t>：</a:t>
            </a:r>
            <a:r>
              <a:rPr lang="en-US" altLang="zh-CN" b="0" i="0">
                <a:solidFill>
                  <a:srgbClr val="060607"/>
                </a:solidFill>
                <a:effectLst/>
                <a:latin typeface="-apple-system"/>
              </a:rPr>
              <a:t>AI</a:t>
            </a:r>
            <a:r>
              <a:rPr lang="zh-CN" altLang="en-US" b="0" i="0">
                <a:solidFill>
                  <a:srgbClr val="060607"/>
                </a:solidFill>
                <a:effectLst/>
                <a:latin typeface="-apple-system"/>
              </a:rPr>
              <a:t>根据当前游戏状态和价值估计来选择要执行的动作。动作包括移动、攻击、技能释放、返回基地等。</a:t>
            </a:r>
          </a:p>
          <a:p>
            <a:pPr algn="l">
              <a:buFont typeface="+mj-lt"/>
              <a:buAutoNum type="arabicPeriod"/>
            </a:pPr>
            <a:r>
              <a:rPr lang="en-US" altLang="zh-CN" b="1" i="0">
                <a:solidFill>
                  <a:srgbClr val="060607"/>
                </a:solidFill>
                <a:effectLst/>
                <a:latin typeface="-apple-system"/>
              </a:rPr>
              <a:t>What</a:t>
            </a:r>
            <a:r>
              <a:rPr lang="zh-CN" altLang="en-US" b="1" i="0">
                <a:solidFill>
                  <a:srgbClr val="060607"/>
                </a:solidFill>
                <a:effectLst/>
                <a:latin typeface="-apple-system"/>
              </a:rPr>
              <a:t>（做什么）</a:t>
            </a:r>
            <a:r>
              <a:rPr lang="zh-CN" altLang="en-US" b="0" i="0">
                <a:solidFill>
                  <a:srgbClr val="060607"/>
                </a:solidFill>
                <a:effectLst/>
                <a:latin typeface="-apple-system"/>
              </a:rPr>
              <a:t>：这个部分决定</a:t>
            </a:r>
            <a:r>
              <a:rPr lang="en-US" altLang="zh-CN" b="0" i="0">
                <a:solidFill>
                  <a:srgbClr val="060607"/>
                </a:solidFill>
                <a:effectLst/>
                <a:latin typeface="-apple-system"/>
              </a:rPr>
              <a:t>AI</a:t>
            </a:r>
            <a:r>
              <a:rPr lang="zh-CN" altLang="en-US" b="0" i="0">
                <a:solidFill>
                  <a:srgbClr val="060607"/>
                </a:solidFill>
                <a:effectLst/>
                <a:latin typeface="-apple-system"/>
              </a:rPr>
              <a:t>要执行的具体动作，如移动、攻击或使用技能。</a:t>
            </a:r>
          </a:p>
          <a:p>
            <a:pPr algn="l">
              <a:buFont typeface="+mj-lt"/>
              <a:buAutoNum type="arabicPeriod"/>
            </a:pPr>
            <a:r>
              <a:rPr lang="en-US" altLang="zh-CN" b="1" i="0">
                <a:solidFill>
                  <a:srgbClr val="060607"/>
                </a:solidFill>
                <a:effectLst/>
                <a:latin typeface="-apple-system"/>
              </a:rPr>
              <a:t>How</a:t>
            </a:r>
            <a:r>
              <a:rPr lang="zh-CN" altLang="en-US" b="1" i="0">
                <a:solidFill>
                  <a:srgbClr val="060607"/>
                </a:solidFill>
                <a:effectLst/>
                <a:latin typeface="-apple-system"/>
              </a:rPr>
              <a:t>（怎么做）</a:t>
            </a:r>
            <a:r>
              <a:rPr lang="zh-CN" altLang="en-US" b="0" i="0">
                <a:solidFill>
                  <a:srgbClr val="060607"/>
                </a:solidFill>
                <a:effectLst/>
                <a:latin typeface="-apple-system"/>
              </a:rPr>
              <a:t>：这个部分决定如何执行选定的动作，包括移动的偏移（</a:t>
            </a:r>
            <a:r>
              <a:rPr lang="en-US" altLang="zh-CN" b="0" i="0">
                <a:solidFill>
                  <a:srgbClr val="060607"/>
                </a:solidFill>
                <a:effectLst/>
                <a:latin typeface="-apple-system"/>
              </a:rPr>
              <a:t>Move Offset</a:t>
            </a:r>
            <a:r>
              <a:rPr lang="zh-CN" altLang="en-US" b="0" i="0">
                <a:solidFill>
                  <a:srgbClr val="060607"/>
                </a:solidFill>
                <a:effectLst/>
                <a:latin typeface="-apple-system"/>
              </a:rPr>
              <a:t>）和技能的偏移（</a:t>
            </a:r>
            <a:r>
              <a:rPr lang="en-US" altLang="zh-CN" b="0" i="0">
                <a:solidFill>
                  <a:srgbClr val="060607"/>
                </a:solidFill>
                <a:effectLst/>
                <a:latin typeface="-apple-system"/>
              </a:rPr>
              <a:t>Skill Offset</a:t>
            </a:r>
            <a:r>
              <a:rPr lang="zh-CN" altLang="en-US" b="0" i="0">
                <a:solidFill>
                  <a:srgbClr val="060607"/>
                </a:solidFill>
                <a:effectLst/>
                <a:latin typeface="-apple-system"/>
              </a:rPr>
              <a:t>）。</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b="1" i="0">
                <a:solidFill>
                  <a:srgbClr val="060607"/>
                </a:solidFill>
                <a:effectLst/>
                <a:latin typeface="-apple-system"/>
              </a:rPr>
              <a:t>分层动作头</a:t>
            </a:r>
            <a:r>
              <a:rPr lang="zh-CN" altLang="en-US" b="0" i="0">
                <a:solidFill>
                  <a:srgbClr val="060607"/>
                </a:solidFill>
                <a:effectLst/>
                <a:latin typeface="-apple-system"/>
              </a:rPr>
              <a:t>：为了管理组合动作空间，开发分层动作头并离散化每个头。</a:t>
            </a:r>
            <a:r>
              <a:rPr lang="en-US" altLang="zh-CN" b="0" i="0">
                <a:solidFill>
                  <a:srgbClr val="060607"/>
                </a:solidFill>
                <a:effectLst/>
                <a:latin typeface="-apple-system"/>
              </a:rPr>
              <a:t>AI</a:t>
            </a:r>
            <a:r>
              <a:rPr lang="zh-CN" altLang="en-US" b="0" i="0">
                <a:solidFill>
                  <a:srgbClr val="060607"/>
                </a:solidFill>
                <a:effectLst/>
                <a:latin typeface="-apple-system"/>
              </a:rPr>
              <a:t>按层次预测操作，包括采取什么操作、目标是谁、如何行动。</a:t>
            </a:r>
          </a:p>
          <a:p>
            <a:pPr algn="l">
              <a:buFont typeface="+mj-lt"/>
              <a:buNone/>
            </a:pPr>
            <a:endParaRPr lang="zh-CN" altLang="en-US" b="0" i="0">
              <a:solidFill>
                <a:srgbClr val="060607"/>
              </a:solidFill>
              <a:effectLst/>
              <a:latin typeface="-apple-system"/>
            </a:endParaRPr>
          </a:p>
          <a:p>
            <a:pPr algn="l">
              <a:buFont typeface="+mj-lt"/>
              <a:buAutoNum type="arabicPeriod"/>
            </a:pPr>
            <a:r>
              <a:rPr lang="en-US" altLang="zh-CN" b="1" i="0">
                <a:solidFill>
                  <a:srgbClr val="060607"/>
                </a:solidFill>
                <a:effectLst/>
                <a:latin typeface="-apple-system"/>
              </a:rPr>
              <a:t>Who</a:t>
            </a:r>
            <a:r>
              <a:rPr lang="zh-CN" altLang="en-US" b="1" i="0">
                <a:solidFill>
                  <a:srgbClr val="060607"/>
                </a:solidFill>
                <a:effectLst/>
                <a:latin typeface="-apple-system"/>
              </a:rPr>
              <a:t>（目标单位）</a:t>
            </a:r>
            <a:r>
              <a:rPr lang="zh-CN" altLang="en-US" b="0" i="0">
                <a:solidFill>
                  <a:srgbClr val="060607"/>
                </a:solidFill>
                <a:effectLst/>
                <a:latin typeface="-apple-system"/>
              </a:rPr>
              <a:t>：这个部分决定</a:t>
            </a:r>
            <a:r>
              <a:rPr lang="en-US" altLang="zh-CN" b="0" i="0">
                <a:solidFill>
                  <a:srgbClr val="060607"/>
                </a:solidFill>
                <a:effectLst/>
                <a:latin typeface="-apple-system"/>
              </a:rPr>
              <a:t>AI</a:t>
            </a:r>
            <a:r>
              <a:rPr lang="zh-CN" altLang="en-US" b="0" i="0">
                <a:solidFill>
                  <a:srgbClr val="060607"/>
                </a:solidFill>
                <a:effectLst/>
                <a:latin typeface="-apple-system"/>
              </a:rPr>
              <a:t>的动作目标是谁，例如攻击哪个敌人或哪个防御塔。</a:t>
            </a:r>
          </a:p>
          <a:p>
            <a:endParaRPr lang="en-US"/>
          </a:p>
        </p:txBody>
      </p:sp>
      <p:sp>
        <p:nvSpPr>
          <p:cNvPr id="4" name="灯片编号占位符 3">
            <a:extLst>
              <a:ext uri="{FF2B5EF4-FFF2-40B4-BE49-F238E27FC236}">
                <a16:creationId xmlns:a16="http://schemas.microsoft.com/office/drawing/2014/main" id="{E6B41721-8FB9-B39E-8841-C0C60F56076A}"/>
              </a:ext>
            </a:extLst>
          </p:cNvPr>
          <p:cNvSpPr>
            <a:spLocks noGrp="1"/>
          </p:cNvSpPr>
          <p:nvPr>
            <p:ph type="sldNum" sz="quarter" idx="5"/>
          </p:nvPr>
        </p:nvSpPr>
        <p:spPr/>
        <p:txBody>
          <a:bodyPr/>
          <a:lstStyle/>
          <a:p>
            <a:fld id="{582B44AB-E766-404D-85A1-06018E740D4D}" type="slidenum">
              <a:rPr lang="en-US" smtClean="0"/>
              <a:t>13</a:t>
            </a:fld>
            <a:endParaRPr lang="en-US"/>
          </a:p>
        </p:txBody>
      </p:sp>
    </p:spTree>
    <p:extLst>
      <p:ext uri="{BB962C8B-B14F-4D97-AF65-F5344CB8AC3E}">
        <p14:creationId xmlns:p14="http://schemas.microsoft.com/office/powerpoint/2010/main" val="398735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latin typeface="-apple-system"/>
              </a:rPr>
              <a:t>Actor-Critic</a:t>
            </a:r>
            <a:r>
              <a:rPr lang="zh-CN" altLang="en-US" b="1" i="0">
                <a:solidFill>
                  <a:srgbClr val="060607"/>
                </a:solidFill>
                <a:effectLst/>
                <a:latin typeface="-apple-system"/>
              </a:rPr>
              <a:t>范式</a:t>
            </a:r>
            <a:r>
              <a:rPr lang="zh-CN" altLang="en-US" b="0" i="0">
                <a:solidFill>
                  <a:srgbClr val="060607"/>
                </a:solidFill>
                <a:effectLst/>
                <a:latin typeface="-apple-system"/>
              </a:rPr>
              <a:t>：使用</a:t>
            </a:r>
            <a:r>
              <a:rPr lang="en-US" altLang="zh-CN" b="0" i="0">
                <a:solidFill>
                  <a:srgbClr val="060607"/>
                </a:solidFill>
                <a:effectLst/>
                <a:latin typeface="-apple-system"/>
              </a:rPr>
              <a:t>Actor-Critic</a:t>
            </a:r>
            <a:r>
              <a:rPr lang="zh-CN" altLang="en-US" b="0" i="0">
                <a:solidFill>
                  <a:srgbClr val="060607"/>
                </a:solidFill>
                <a:effectLst/>
                <a:latin typeface="-apple-system"/>
              </a:rPr>
              <a:t>范式来训练</a:t>
            </a:r>
            <a:r>
              <a:rPr lang="zh-CN" altLang="en-US" b="0" i="0">
                <a:solidFill>
                  <a:srgbClr val="FF0000"/>
                </a:solidFill>
                <a:effectLst/>
                <a:latin typeface="-apple-system"/>
              </a:rPr>
              <a:t>价值函数</a:t>
            </a:r>
            <a:r>
              <a:rPr lang="en-US" altLang="zh-CN" b="0" i="0">
                <a:solidFill>
                  <a:srgbClr val="060607"/>
                </a:solidFill>
                <a:effectLst/>
                <a:latin typeface="-apple-system"/>
              </a:rPr>
              <a:t>Vθ(st)</a:t>
            </a:r>
            <a:r>
              <a:rPr lang="zh-CN" altLang="en-US" b="0" i="0">
                <a:solidFill>
                  <a:srgbClr val="060607"/>
                </a:solidFill>
                <a:effectLst/>
                <a:latin typeface="-apple-system"/>
              </a:rPr>
              <a:t>和策略</a:t>
            </a:r>
            <a:r>
              <a:rPr lang="en-US" altLang="zh-CN" b="0" i="0">
                <a:solidFill>
                  <a:srgbClr val="060607"/>
                </a:solidFill>
                <a:effectLst/>
                <a:latin typeface="-apple-system"/>
              </a:rPr>
              <a:t>πθ(at|st)</a:t>
            </a:r>
            <a:r>
              <a:rPr lang="zh-CN" altLang="en-US" b="0" i="0">
                <a:solidFill>
                  <a:srgbClr val="060607"/>
                </a:solidFill>
                <a:effectLst/>
                <a:latin typeface="-apple-system"/>
              </a:rPr>
              <a:t>。这种范式包括两个主要部分：</a:t>
            </a:r>
            <a:r>
              <a:rPr lang="en-US" altLang="zh-CN" b="0" i="0">
                <a:solidFill>
                  <a:srgbClr val="060607"/>
                </a:solidFill>
                <a:effectLst/>
                <a:latin typeface="-apple-system"/>
              </a:rPr>
              <a:t>actor</a:t>
            </a:r>
            <a:r>
              <a:rPr lang="zh-CN" altLang="en-US" b="0" i="0">
                <a:solidFill>
                  <a:srgbClr val="060607"/>
                </a:solidFill>
                <a:effectLst/>
                <a:latin typeface="-apple-system"/>
              </a:rPr>
              <a:t>负责与环境交互并收集经验，而</a:t>
            </a:r>
            <a:r>
              <a:rPr lang="en-US" altLang="zh-CN" b="0" i="0">
                <a:solidFill>
                  <a:srgbClr val="060607"/>
                </a:solidFill>
                <a:effectLst/>
                <a:latin typeface="-apple-system"/>
              </a:rPr>
              <a:t>critic</a:t>
            </a:r>
            <a:r>
              <a:rPr lang="zh-CN" altLang="en-US" b="0" i="0">
                <a:solidFill>
                  <a:srgbClr val="060607"/>
                </a:solidFill>
                <a:effectLst/>
                <a:latin typeface="-apple-system"/>
              </a:rPr>
              <a:t>负责评估策略的价值。</a:t>
            </a:r>
            <a:endParaRPr lang="en-US" altLang="zh-CN" b="0" i="0">
              <a:solidFill>
                <a:srgbClr val="060607"/>
              </a:solidFill>
              <a:effectLst/>
              <a:latin typeface="-apple-system"/>
            </a:endParaRPr>
          </a:p>
          <a:p>
            <a:pPr algn="l">
              <a:buFont typeface="+mj-lt"/>
              <a:buNone/>
            </a:pPr>
            <a:r>
              <a:rPr lang="zh-CN" altLang="en-US" b="1" i="0">
                <a:solidFill>
                  <a:srgbClr val="060607"/>
                </a:solidFill>
                <a:effectLst/>
                <a:latin typeface="-apple-system"/>
              </a:rPr>
              <a:t>离策略训练</a:t>
            </a:r>
            <a:r>
              <a:rPr lang="zh-CN" altLang="en-US" b="0" i="0">
                <a:solidFill>
                  <a:srgbClr val="060607"/>
                </a:solidFill>
                <a:effectLst/>
                <a:latin typeface="-apple-system"/>
              </a:rPr>
              <a:t>：更新是基于重放（</a:t>
            </a:r>
            <a:r>
              <a:rPr lang="en-US" altLang="zh-CN" b="0" i="0">
                <a:solidFill>
                  <a:srgbClr val="060607"/>
                </a:solidFill>
                <a:effectLst/>
                <a:latin typeface="-apple-system"/>
              </a:rPr>
              <a:t>replayed</a:t>
            </a:r>
            <a:r>
              <a:rPr lang="zh-CN" altLang="en-US" b="0" i="0">
                <a:solidFill>
                  <a:srgbClr val="060607"/>
                </a:solidFill>
                <a:effectLst/>
                <a:latin typeface="-apple-system"/>
              </a:rPr>
              <a:t>）经验异步进行的，这意味着策略更新不依赖于当前策略产生的实时数据，而是利用之前的经验。</a:t>
            </a:r>
          </a:p>
          <a:p>
            <a:pPr algn="l">
              <a:buFont typeface="+mj-lt"/>
              <a:buNone/>
            </a:pPr>
            <a:r>
              <a:rPr lang="en-US" altLang="zh-CN" b="1" i="0">
                <a:solidFill>
                  <a:srgbClr val="060607"/>
                </a:solidFill>
                <a:effectLst/>
                <a:latin typeface="-apple-system"/>
              </a:rPr>
              <a:t>MOBA</a:t>
            </a:r>
            <a:r>
              <a:rPr lang="zh-CN" altLang="en-US" b="1" i="0">
                <a:solidFill>
                  <a:srgbClr val="060607"/>
                </a:solidFill>
                <a:effectLst/>
                <a:latin typeface="-apple-system"/>
              </a:rPr>
              <a:t>游戏的挑战</a:t>
            </a:r>
            <a:r>
              <a:rPr lang="zh-CN" altLang="en-US" b="0" i="0">
                <a:solidFill>
                  <a:srgbClr val="060607"/>
                </a:solidFill>
                <a:effectLst/>
                <a:latin typeface="-apple-system"/>
              </a:rPr>
              <a:t>：</a:t>
            </a:r>
            <a:r>
              <a:rPr lang="en-US" altLang="zh-CN" b="0" i="0">
                <a:solidFill>
                  <a:srgbClr val="060607"/>
                </a:solidFill>
                <a:effectLst/>
                <a:latin typeface="-apple-system"/>
              </a:rPr>
              <a:t>MOBA</a:t>
            </a:r>
            <a:r>
              <a:rPr lang="zh-CN" altLang="en-US" b="0" i="0">
                <a:solidFill>
                  <a:srgbClr val="060607"/>
                </a:solidFill>
                <a:effectLst/>
                <a:latin typeface="-apple-system"/>
              </a:rPr>
              <a:t>游戏具有大英雄池，这在强化学习中带来了多个挑战，包括长期视野、组合动作空间和相关动作，以及英雄及其周围环境在游戏过程中不断变化，使得设计奖励和估计状态和动作的价值变得困难。</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060607"/>
                </a:solidFill>
                <a:latin typeface="-apple-system"/>
              </a:rPr>
              <a:t>大规模分布式环境：在大规模分布式环境中，轨迹是从各种策略源采样的，这些策略可能与当前策略</a:t>
            </a:r>
            <a:r>
              <a:rPr lang="en-US" altLang="zh-CN" sz="1200">
                <a:solidFill>
                  <a:srgbClr val="060607"/>
                </a:solidFill>
                <a:latin typeface="-apple-system"/>
              </a:rPr>
              <a:t>πθ</a:t>
            </a:r>
            <a:r>
              <a:rPr lang="zh-CN" altLang="en-US" sz="1200">
                <a:solidFill>
                  <a:srgbClr val="060607"/>
                </a:solidFill>
                <a:latin typeface="-apple-system"/>
              </a:rPr>
              <a:t>有显著差异。</a:t>
            </a:r>
            <a:endParaRPr lang="en-US" altLang="zh-CN" sz="1200">
              <a:solidFill>
                <a:srgbClr val="060607"/>
              </a:solidFill>
              <a:latin typeface="-apple-system"/>
            </a:endParaRP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14</a:t>
            </a:fld>
            <a:endParaRPr lang="en-US"/>
          </a:p>
        </p:txBody>
      </p:sp>
    </p:spTree>
    <p:extLst>
      <p:ext uri="{BB962C8B-B14F-4D97-AF65-F5344CB8AC3E}">
        <p14:creationId xmlns:p14="http://schemas.microsoft.com/office/powerpoint/2010/main" val="2023756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60607"/>
                </a:solidFill>
                <a:effectLst/>
                <a:latin typeface="-apple-system"/>
              </a:rPr>
              <a:t>双重剪辑</a:t>
            </a:r>
            <a:r>
              <a:rPr lang="en-US" altLang="zh-CN" b="0" i="0">
                <a:solidFill>
                  <a:srgbClr val="060607"/>
                </a:solidFill>
                <a:effectLst/>
                <a:latin typeface="-apple-system"/>
              </a:rPr>
              <a:t>PPO</a:t>
            </a:r>
            <a:r>
              <a:rPr lang="zh-CN" altLang="en-US" b="0" i="0">
                <a:solidFill>
                  <a:srgbClr val="060607"/>
                </a:solidFill>
                <a:effectLst/>
                <a:latin typeface="-apple-system"/>
              </a:rPr>
              <a:t>是一种改进的</a:t>
            </a:r>
            <a:r>
              <a:rPr lang="en-US" altLang="zh-CN" b="0" i="0">
                <a:solidFill>
                  <a:srgbClr val="060607"/>
                </a:solidFill>
                <a:effectLst/>
                <a:latin typeface="-apple-system"/>
              </a:rPr>
              <a:t>PPO</a:t>
            </a:r>
            <a:r>
              <a:rPr lang="zh-CN" altLang="en-US" b="0" i="0">
                <a:solidFill>
                  <a:srgbClr val="060607"/>
                </a:solidFill>
                <a:effectLst/>
                <a:latin typeface="-apple-system"/>
              </a:rPr>
              <a:t>算法，它通过引入额外的剪辑超参数 </a:t>
            </a:r>
            <a:r>
              <a:rPr lang="en-US" altLang="zh-CN" b="0" i="0">
                <a:solidFill>
                  <a:srgbClr val="060607"/>
                </a:solidFill>
                <a:effectLst/>
                <a:latin typeface="KaTeX_Main"/>
              </a:rPr>
              <a:t>c</a:t>
            </a:r>
            <a:r>
              <a:rPr lang="en-US" altLang="zh-CN" b="0" i="1">
                <a:solidFill>
                  <a:srgbClr val="060607"/>
                </a:solidFill>
                <a:effectLst/>
                <a:latin typeface="KaTeX_Math"/>
              </a:rPr>
              <a:t>c</a:t>
            </a:r>
            <a:r>
              <a:rPr lang="zh-CN" altLang="en-US" b="0" i="0">
                <a:solidFill>
                  <a:srgbClr val="060607"/>
                </a:solidFill>
                <a:effectLst/>
                <a:latin typeface="-apple-system"/>
              </a:rPr>
              <a:t> 来控制策略更新的幅度。</a:t>
            </a:r>
            <a:endParaRPr lang="en-US" altLang="zh-CN" b="0" i="0">
              <a:solidFill>
                <a:srgbClr val="060607"/>
              </a:solidFill>
              <a:effectLst/>
              <a:latin typeface="-apple-system"/>
            </a:endParaRPr>
          </a:p>
          <a:p>
            <a:r>
              <a:rPr lang="zh-CN" altLang="en-US" b="0" i="0">
                <a:solidFill>
                  <a:srgbClr val="060607"/>
                </a:solidFill>
                <a:effectLst/>
                <a:latin typeface="-apple-system"/>
              </a:rPr>
              <a:t>通过限制</a:t>
            </a:r>
            <a:r>
              <a:rPr lang="en-US" altLang="zh-CN" b="0" i="0">
                <a:solidFill>
                  <a:srgbClr val="060607"/>
                </a:solidFill>
                <a:effectLst/>
                <a:latin typeface="-apple-system"/>
              </a:rPr>
              <a:t>AI</a:t>
            </a:r>
            <a:r>
              <a:rPr lang="zh-CN" altLang="en-US" b="0" i="0">
                <a:solidFill>
                  <a:srgbClr val="060607"/>
                </a:solidFill>
                <a:effectLst/>
                <a:latin typeface="-apple-system"/>
              </a:rPr>
              <a:t>学习时的步长，帮助</a:t>
            </a:r>
            <a:r>
              <a:rPr lang="en-US" altLang="zh-CN" b="0" i="0">
                <a:solidFill>
                  <a:srgbClr val="060607"/>
                </a:solidFill>
                <a:effectLst/>
                <a:latin typeface="-apple-system"/>
              </a:rPr>
              <a:t>AI</a:t>
            </a:r>
            <a:r>
              <a:rPr lang="zh-CN" altLang="en-US" b="0" i="0">
                <a:solidFill>
                  <a:srgbClr val="060607"/>
                </a:solidFill>
                <a:effectLst/>
                <a:latin typeface="-apple-system"/>
              </a:rPr>
              <a:t>更稳定地学习，避免在学习过程中出现大的失误。</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1">
                <a:solidFill>
                  <a:srgbClr val="060607"/>
                </a:solidFill>
                <a:effectLst/>
                <a:latin typeface="KaTeX_Math"/>
              </a:rPr>
              <a:t>E</a:t>
            </a:r>
            <a:r>
              <a:rPr lang="en-US" altLang="zh-CN" b="1" i="0">
                <a:solidFill>
                  <a:srgbClr val="060607"/>
                </a:solidFill>
                <a:effectLst/>
                <a:latin typeface="KaTeX_Main"/>
              </a:rPr>
              <a:t>^</a:t>
            </a:r>
            <a:r>
              <a:rPr lang="en-US" altLang="zh-CN" b="1" i="1">
                <a:solidFill>
                  <a:srgbClr val="060607"/>
                </a:solidFill>
                <a:effectLst/>
                <a:latin typeface="KaTeX_Math"/>
              </a:rPr>
              <a:t>t</a:t>
            </a:r>
            <a:r>
              <a:rPr lang="en-US" altLang="zh-CN" b="1" i="0">
                <a:solidFill>
                  <a:srgbClr val="060607"/>
                </a:solidFill>
                <a:effectLst/>
                <a:latin typeface="KaTeX_Main"/>
              </a:rPr>
              <a:t>​</a:t>
            </a:r>
            <a:r>
              <a:rPr lang="zh-CN" altLang="en-US" b="0" i="0">
                <a:solidFill>
                  <a:srgbClr val="060607"/>
                </a:solidFill>
                <a:effectLst/>
                <a:latin typeface="-apple-system"/>
              </a:rPr>
              <a:t>：表示在时间步 </a:t>
            </a:r>
            <a:r>
              <a:rPr lang="en-US" altLang="zh-CN" b="0" i="0">
                <a:solidFill>
                  <a:srgbClr val="060607"/>
                </a:solidFill>
                <a:effectLst/>
                <a:latin typeface="-apple-system"/>
              </a:rPr>
              <a:t>(t) </a:t>
            </a:r>
            <a:r>
              <a:rPr lang="zh-CN" altLang="en-US" b="0" i="0">
                <a:solidFill>
                  <a:srgbClr val="060607"/>
                </a:solidFill>
                <a:effectLst/>
                <a:latin typeface="-apple-system"/>
              </a:rPr>
              <a:t>的期望值</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1">
                <a:solidFill>
                  <a:srgbClr val="060607"/>
                </a:solidFill>
                <a:effectLst/>
                <a:latin typeface="KaTeX_Math"/>
              </a:rPr>
              <a:t>A</a:t>
            </a:r>
            <a:r>
              <a:rPr lang="en-US" altLang="zh-CN" b="1" i="0">
                <a:solidFill>
                  <a:srgbClr val="060607"/>
                </a:solidFill>
                <a:effectLst/>
                <a:latin typeface="KaTeX_Main"/>
              </a:rPr>
              <a:t>^</a:t>
            </a:r>
            <a:r>
              <a:rPr lang="en-US" altLang="zh-CN" b="1" i="1">
                <a:solidFill>
                  <a:srgbClr val="060607"/>
                </a:solidFill>
                <a:effectLst/>
                <a:latin typeface="KaTeX_Math"/>
              </a:rPr>
              <a:t>t</a:t>
            </a:r>
            <a:r>
              <a:rPr lang="zh-CN" altLang="en-US" b="1" i="0">
                <a:solidFill>
                  <a:srgbClr val="060607"/>
                </a:solidFill>
                <a:effectLst/>
                <a:latin typeface="KaTeX_Main"/>
              </a:rPr>
              <a:t>​</a:t>
            </a:r>
            <a:r>
              <a:rPr lang="zh-CN" altLang="en-US" b="0" i="0">
                <a:solidFill>
                  <a:srgbClr val="060607"/>
                </a:solidFill>
                <a:effectLst/>
                <a:latin typeface="-apple-system"/>
              </a:rPr>
              <a:t>：这是在时间步 </a:t>
            </a:r>
            <a:r>
              <a:rPr lang="en-US" altLang="zh-CN" b="0" i="0">
                <a:solidFill>
                  <a:srgbClr val="060607"/>
                </a:solidFill>
                <a:effectLst/>
                <a:latin typeface="-apple-system"/>
              </a:rPr>
              <a:t>(t) </a:t>
            </a:r>
            <a:r>
              <a:rPr lang="zh-CN" altLang="en-US" b="0" i="0">
                <a:solidFill>
                  <a:srgbClr val="060607"/>
                </a:solidFill>
                <a:effectLst/>
                <a:latin typeface="-apple-system"/>
              </a:rPr>
              <a:t>的优势估计，表示新策略相对于旧策略的预期性能提升。</a:t>
            </a:r>
            <a:endParaRPr lang="en-US" altLang="zh-CN"/>
          </a:p>
          <a:p>
            <a:r>
              <a:rPr lang="zh-CN" altLang="en-US" b="1" i="0">
                <a:solidFill>
                  <a:srgbClr val="060607"/>
                </a:solidFill>
                <a:effectLst/>
                <a:latin typeface="-apple-system"/>
              </a:rPr>
              <a:t>剪辑操作</a:t>
            </a:r>
            <a:r>
              <a:rPr lang="zh-CN" altLang="en-US" b="0" i="0">
                <a:solidFill>
                  <a:srgbClr val="060607"/>
                </a:solidFill>
                <a:effectLst/>
                <a:latin typeface="-apple-system"/>
              </a:rPr>
              <a:t>：剪辑操作用于限制策略更新的幅度，防止更新步长过大</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060607"/>
                </a:solidFill>
                <a:effectLst/>
                <a:latin typeface="-apple-system"/>
              </a:rPr>
              <a:t>超参数 </a:t>
            </a:r>
            <a:r>
              <a:rPr lang="en-US" altLang="zh-CN" b="1" i="1">
                <a:solidFill>
                  <a:srgbClr val="060607"/>
                </a:solidFill>
                <a:effectLst/>
                <a:latin typeface="KaTeX_Math"/>
              </a:rPr>
              <a:t>c</a:t>
            </a:r>
            <a:r>
              <a:rPr lang="zh-CN" altLang="en-US" b="0" i="0">
                <a:solidFill>
                  <a:srgbClr val="060607"/>
                </a:solidFill>
                <a:effectLst/>
                <a:latin typeface="-apple-system"/>
              </a:rPr>
              <a:t>：这是双重剪辑</a:t>
            </a:r>
            <a:r>
              <a:rPr lang="en-US" altLang="zh-CN" b="0" i="0">
                <a:solidFill>
                  <a:srgbClr val="060607"/>
                </a:solidFill>
                <a:effectLst/>
                <a:latin typeface="-apple-system"/>
              </a:rPr>
              <a:t>PPO</a:t>
            </a:r>
            <a:r>
              <a:rPr lang="zh-CN" altLang="en-US" b="0" i="0">
                <a:solidFill>
                  <a:srgbClr val="060607"/>
                </a:solidFill>
                <a:effectLst/>
                <a:latin typeface="-apple-system"/>
              </a:rPr>
              <a:t>中引入的额外剪辑超参数，用于控制剪辑的下界。</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060607"/>
                </a:solidFill>
                <a:effectLst/>
                <a:latin typeface="-apple-system"/>
              </a:rPr>
              <a:t>原始剪辑 </a:t>
            </a:r>
            <a:r>
              <a:rPr lang="en-US" altLang="zh-CN" b="1" i="1">
                <a:solidFill>
                  <a:srgbClr val="060607"/>
                </a:solidFill>
                <a:effectLst/>
                <a:latin typeface="KaTeX_Math"/>
              </a:rPr>
              <a:t>ϵ</a:t>
            </a:r>
            <a:r>
              <a:rPr lang="zh-CN" altLang="en-US" b="0" i="0">
                <a:solidFill>
                  <a:srgbClr val="060607"/>
                </a:solidFill>
                <a:effectLst/>
                <a:latin typeface="-apple-system"/>
              </a:rPr>
              <a:t>：这是原始</a:t>
            </a:r>
            <a:r>
              <a:rPr lang="en-US" altLang="zh-CN" b="0" i="0">
                <a:solidFill>
                  <a:srgbClr val="060607"/>
                </a:solidFill>
                <a:effectLst/>
                <a:latin typeface="-apple-system"/>
              </a:rPr>
              <a:t>PPO</a:t>
            </a:r>
            <a:r>
              <a:rPr lang="zh-CN" altLang="en-US" b="0" i="0">
                <a:solidFill>
                  <a:srgbClr val="060607"/>
                </a:solidFill>
                <a:effectLst/>
                <a:latin typeface="-apple-system"/>
              </a:rPr>
              <a:t>算法中的剪辑值，用于限制策略更新的上界。</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a:solidFill>
                <a:srgbClr val="060607"/>
              </a:solidFill>
              <a:effectLst/>
              <a:latin typeface="-apple-system"/>
            </a:endParaRP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15</a:t>
            </a:fld>
            <a:endParaRPr lang="en-US"/>
          </a:p>
        </p:txBody>
      </p:sp>
    </p:spTree>
    <p:extLst>
      <p:ext uri="{BB962C8B-B14F-4D97-AF65-F5344CB8AC3E}">
        <p14:creationId xmlns:p14="http://schemas.microsoft.com/office/powerpoint/2010/main" val="2980997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807E-2E42-4515-96CC-90660900F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93361A-B2BD-5BD2-F972-6029FA65B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7FE27B-728F-1BB7-1F0A-9F1C8769C7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设计了五个价值头，每个价值头负责估计与特定奖励类别相关的价值。这些价值头包括：</a:t>
            </a:r>
            <a:endParaRPr lang="en-US" altLang="zh-CN" b="0" i="0">
              <a:solidFill>
                <a:srgbClr val="060607"/>
              </a:solidFill>
              <a:effectLst/>
              <a:latin typeface="-apple-system"/>
            </a:endParaRPr>
          </a:p>
          <a:p>
            <a:pPr algn="l">
              <a:buFont typeface="Arial" panose="020B0604020202020204" pitchFamily="34" charset="0"/>
              <a:buChar char="•"/>
            </a:pPr>
            <a:r>
              <a:rPr lang="zh-CN" altLang="en-US" b="0" i="0">
                <a:solidFill>
                  <a:srgbClr val="060607"/>
                </a:solidFill>
                <a:effectLst/>
                <a:latin typeface="-apple-system"/>
              </a:rPr>
              <a:t>耕种相关：金币、经验、法力、攻击怪物、无操作（不行动）。</a:t>
            </a:r>
          </a:p>
          <a:p>
            <a:pPr algn="l">
              <a:buFont typeface="Arial" panose="020B0604020202020204" pitchFamily="34" charset="0"/>
              <a:buChar char="•"/>
            </a:pPr>
            <a:r>
              <a:rPr lang="en-US" altLang="zh-CN" b="0" i="0">
                <a:solidFill>
                  <a:srgbClr val="060607"/>
                </a:solidFill>
                <a:effectLst/>
                <a:latin typeface="-apple-system"/>
              </a:rPr>
              <a:t>KDA</a:t>
            </a:r>
            <a:r>
              <a:rPr lang="zh-CN" altLang="en-US" b="0" i="0">
                <a:solidFill>
                  <a:srgbClr val="060607"/>
                </a:solidFill>
                <a:effectLst/>
                <a:latin typeface="-apple-system"/>
              </a:rPr>
              <a:t>相关：杀敌、死亡、助攻、暴君</a:t>
            </a:r>
            <a:r>
              <a:rPr lang="en-US" altLang="zh-CN" b="0" i="0">
                <a:solidFill>
                  <a:srgbClr val="060607"/>
                </a:solidFill>
                <a:effectLst/>
                <a:latin typeface="-apple-system"/>
              </a:rPr>
              <a:t>buff</a:t>
            </a:r>
            <a:r>
              <a:rPr lang="zh-CN" altLang="en-US" b="0" i="0">
                <a:solidFill>
                  <a:srgbClr val="060607"/>
                </a:solidFill>
                <a:effectLst/>
                <a:latin typeface="-apple-system"/>
              </a:rPr>
              <a:t>、霸主</a:t>
            </a:r>
            <a:r>
              <a:rPr lang="en-US" altLang="zh-CN" b="0" i="0">
                <a:solidFill>
                  <a:srgbClr val="060607"/>
                </a:solidFill>
                <a:effectLst/>
                <a:latin typeface="-apple-system"/>
              </a:rPr>
              <a:t>buff</a:t>
            </a:r>
            <a:r>
              <a:rPr lang="zh-CN" altLang="en-US" b="0" i="0">
                <a:solidFill>
                  <a:srgbClr val="060607"/>
                </a:solidFill>
                <a:effectLst/>
                <a:latin typeface="-apple-system"/>
              </a:rPr>
              <a:t>、暴露隐形敌人、最后一击。</a:t>
            </a:r>
          </a:p>
          <a:p>
            <a:pPr algn="l">
              <a:buFont typeface="Arial" panose="020B0604020202020204" pitchFamily="34" charset="0"/>
              <a:buChar char="•"/>
            </a:pPr>
            <a:r>
              <a:rPr lang="zh-CN" altLang="en-US" b="0" i="0">
                <a:solidFill>
                  <a:srgbClr val="060607"/>
                </a:solidFill>
                <a:effectLst/>
                <a:latin typeface="-apple-system"/>
              </a:rPr>
              <a:t>伤害相关：生命值，对英雄的伤害。</a:t>
            </a:r>
          </a:p>
          <a:p>
            <a:pPr algn="l">
              <a:buFont typeface="Arial" panose="020B0604020202020204" pitchFamily="34" charset="0"/>
              <a:buChar char="•"/>
            </a:pPr>
            <a:r>
              <a:rPr lang="zh-CN" altLang="en-US" b="0" i="0">
                <a:solidFill>
                  <a:srgbClr val="060607"/>
                </a:solidFill>
                <a:effectLst/>
                <a:latin typeface="-apple-system"/>
              </a:rPr>
              <a:t>推攻相关：攻击炮塔，攻击敌方基地。</a:t>
            </a:r>
          </a:p>
          <a:p>
            <a:pPr algn="l">
              <a:buFont typeface="Arial" panose="020B0604020202020204" pitchFamily="34" charset="0"/>
              <a:buChar char="•"/>
            </a:pPr>
            <a:r>
              <a:rPr lang="zh-CN" altLang="en-US" b="0" i="0">
                <a:solidFill>
                  <a:srgbClr val="060607"/>
                </a:solidFill>
                <a:effectLst/>
                <a:latin typeface="-apple-system"/>
              </a:rPr>
              <a:t>输赢相关：摧毁敌人的大本营。</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损失函数</a:t>
            </a:r>
            <a:r>
              <a:rPr lang="zh-CN" altLang="en-US" b="0" i="0">
                <a:solidFill>
                  <a:srgbClr val="060607"/>
                </a:solidFill>
                <a:effectLst/>
                <a:latin typeface="-apple-system"/>
              </a:rPr>
              <a:t> </a:t>
            </a:r>
            <a:r>
              <a:rPr lang="en-US" altLang="zh-CN" sz="1200"/>
              <a:t>Lvalue(</a:t>
            </a:r>
            <a:r>
              <a:rPr lang="el-GR" altLang="zh-CN" sz="1200"/>
              <a:t>θ)</a:t>
            </a:r>
            <a:r>
              <a:rPr lang="en-US" altLang="zh-CN" sz="1200"/>
              <a:t>	</a:t>
            </a:r>
            <a:r>
              <a:rPr lang="en-US" altLang="zh-CN" b="0" i="0">
                <a:solidFill>
                  <a:srgbClr val="CC0000"/>
                </a:solidFill>
                <a:effectLst/>
                <a:latin typeface="-apple-system"/>
              </a:rPr>
              <a:t>w_k</a:t>
            </a:r>
            <a:r>
              <a:rPr lang="zh-CN" altLang="en-US" b="0" i="0">
                <a:solidFill>
                  <a:srgbClr val="060607"/>
                </a:solidFill>
                <a:effectLst/>
                <a:latin typeface="-apple-system"/>
              </a:rPr>
              <a:t> 表示每个价值头在总价值估计中的权重。计算奖励 </a:t>
            </a:r>
            <a:r>
              <a:rPr lang="en-US" altLang="zh-CN" b="0" i="0">
                <a:solidFill>
                  <a:srgbClr val="060607"/>
                </a:solidFill>
                <a:effectLst/>
                <a:latin typeface="KaTeX_Main"/>
              </a:rPr>
              <a:t>Rtk</a:t>
            </a:r>
            <a:r>
              <a:rPr lang="zh-CN" altLang="en-US" b="0" i="0">
                <a:solidFill>
                  <a:srgbClr val="060607"/>
                </a:solidFill>
                <a:effectLst/>
                <a:latin typeface="-apple-system"/>
              </a:rPr>
              <a:t>和价值估计 </a:t>
            </a:r>
            <a:r>
              <a:rPr lang="en-US" altLang="zh-CN" b="0" i="1">
                <a:solidFill>
                  <a:srgbClr val="060607"/>
                </a:solidFill>
                <a:effectLst/>
                <a:latin typeface="KaTeX_Math"/>
              </a:rPr>
              <a:t>V</a:t>
            </a:r>
            <a:r>
              <a:rPr lang="en-US" altLang="zh-CN" b="0" i="0">
                <a:solidFill>
                  <a:srgbClr val="060607"/>
                </a:solidFill>
                <a:effectLst/>
                <a:latin typeface="KaTeX_Main"/>
              </a:rPr>
              <a:t>^</a:t>
            </a:r>
            <a:r>
              <a:rPr lang="en-US" altLang="zh-CN" b="0" i="1">
                <a:solidFill>
                  <a:srgbClr val="060607"/>
                </a:solidFill>
                <a:effectLst/>
                <a:latin typeface="KaTeX_Math"/>
              </a:rPr>
              <a:t>tk</a:t>
            </a:r>
            <a:r>
              <a:rPr lang="zh-CN" altLang="en-US" b="0" i="0">
                <a:solidFill>
                  <a:srgbClr val="060607"/>
                </a:solidFill>
                <a:effectLst/>
                <a:latin typeface="KaTeX_Main"/>
              </a:rPr>
              <a:t>​</a:t>
            </a:r>
            <a:r>
              <a:rPr lang="zh-CN" altLang="en-US" b="0" i="0">
                <a:solidFill>
                  <a:srgbClr val="060607"/>
                </a:solidFill>
                <a:effectLst/>
                <a:latin typeface="-apple-system"/>
              </a:rPr>
              <a:t> 之间的平方差</a:t>
            </a:r>
            <a:r>
              <a:rPr lang="en-US" altLang="zh-CN" b="0" i="0">
                <a:solidFill>
                  <a:srgbClr val="060607"/>
                </a:solidFill>
                <a:effectLst/>
                <a:latin typeface="-apple-system"/>
              </a:rPr>
              <a:t>,</a:t>
            </a:r>
            <a:r>
              <a:rPr lang="zh-CN" altLang="en-US" b="0" i="0">
                <a:solidFill>
                  <a:srgbClr val="060607"/>
                </a:solidFill>
                <a:effectLst/>
                <a:latin typeface="-apple-system"/>
              </a:rPr>
              <a:t> 对所有价值头的平方差求和取期望值。</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p>
          <a:p>
            <a:endParaRPr lang="en-US"/>
          </a:p>
        </p:txBody>
      </p:sp>
      <p:sp>
        <p:nvSpPr>
          <p:cNvPr id="4" name="灯片编号占位符 3">
            <a:extLst>
              <a:ext uri="{FF2B5EF4-FFF2-40B4-BE49-F238E27FC236}">
                <a16:creationId xmlns:a16="http://schemas.microsoft.com/office/drawing/2014/main" id="{DA4830F7-96DD-D767-E9F2-D055CFE1EF9D}"/>
              </a:ext>
            </a:extLst>
          </p:cNvPr>
          <p:cNvSpPr>
            <a:spLocks noGrp="1"/>
          </p:cNvSpPr>
          <p:nvPr>
            <p:ph type="sldNum" sz="quarter" idx="5"/>
          </p:nvPr>
        </p:nvSpPr>
        <p:spPr/>
        <p:txBody>
          <a:bodyPr/>
          <a:lstStyle/>
          <a:p>
            <a:fld id="{582B44AB-E766-404D-85A1-06018E740D4D}" type="slidenum">
              <a:rPr lang="en-US" smtClean="0"/>
              <a:t>16</a:t>
            </a:fld>
            <a:endParaRPr lang="en-US"/>
          </a:p>
        </p:txBody>
      </p:sp>
    </p:spTree>
    <p:extLst>
      <p:ext uri="{BB962C8B-B14F-4D97-AF65-F5344CB8AC3E}">
        <p14:creationId xmlns:p14="http://schemas.microsoft.com/office/powerpoint/2010/main" val="3564578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5026-3806-A74B-A7EA-85F42ED4F1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D0EF91-DDCA-C5DE-430E-B09B90C582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F7639D-F754-C87D-6CBE-1C98568F6994}"/>
              </a:ext>
            </a:extLst>
          </p:cNvPr>
          <p:cNvSpPr>
            <a:spLocks noGrp="1"/>
          </p:cNvSpPr>
          <p:nvPr>
            <p:ph type="body" idx="1"/>
          </p:nvPr>
        </p:nvSpPr>
        <p:spPr/>
        <p:txBody>
          <a:bodyPr/>
          <a:lstStyle/>
          <a:p>
            <a:pPr algn="l">
              <a:buFont typeface="+mj-lt"/>
              <a:buAutoNum type="arabicPeriod"/>
            </a:pPr>
            <a:r>
              <a:rPr lang="zh-CN" altLang="en-US" b="1" i="0">
                <a:solidFill>
                  <a:srgbClr val="060607"/>
                </a:solidFill>
                <a:effectLst/>
                <a:latin typeface="-apple-system"/>
              </a:rPr>
              <a:t>阶段</a:t>
            </a:r>
            <a:r>
              <a:rPr lang="en-US" altLang="zh-CN" b="1" i="0">
                <a:solidFill>
                  <a:srgbClr val="060607"/>
                </a:solidFill>
                <a:effectLst/>
                <a:latin typeface="-apple-system"/>
              </a:rPr>
              <a:t>1</a:t>
            </a:r>
            <a:r>
              <a:rPr lang="zh-CN" altLang="en-US" b="1" i="0">
                <a:solidFill>
                  <a:srgbClr val="060607"/>
                </a:solidFill>
                <a:effectLst/>
                <a:latin typeface="-apple-system"/>
              </a:rPr>
              <a:t>：固定阵容训练（</a:t>
            </a:r>
            <a:r>
              <a:rPr lang="en-US" altLang="zh-CN" b="1" i="0">
                <a:solidFill>
                  <a:srgbClr val="060607"/>
                </a:solidFill>
                <a:effectLst/>
                <a:latin typeface="-apple-system"/>
              </a:rPr>
              <a:t>Fixed-lineup trainings</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在这个阶段，</a:t>
            </a:r>
            <a:r>
              <a:rPr lang="en-US" altLang="zh-CN" b="0" i="0">
                <a:solidFill>
                  <a:srgbClr val="060607"/>
                </a:solidFill>
                <a:effectLst/>
                <a:latin typeface="-apple-system"/>
              </a:rPr>
              <a:t>AI</a:t>
            </a:r>
            <a:r>
              <a:rPr lang="zh-CN" altLang="en-US" b="0" i="0">
                <a:solidFill>
                  <a:srgbClr val="060607"/>
                </a:solidFill>
                <a:effectLst/>
                <a:latin typeface="-apple-system"/>
              </a:rPr>
              <a:t>使用强化学习（</a:t>
            </a:r>
            <a:r>
              <a:rPr lang="en-US" altLang="zh-CN" b="0" i="0">
                <a:solidFill>
                  <a:srgbClr val="060607"/>
                </a:solidFill>
                <a:effectLst/>
                <a:latin typeface="-apple-system"/>
              </a:rPr>
              <a:t>RL</a:t>
            </a:r>
            <a:r>
              <a:rPr lang="zh-CN" altLang="en-US" b="0" i="0">
                <a:solidFill>
                  <a:srgbClr val="060607"/>
                </a:solidFill>
                <a:effectLst/>
                <a:latin typeface="-apple-system"/>
              </a:rPr>
              <a:t>）来训练多个固定阵容（</a:t>
            </a:r>
            <a:r>
              <a:rPr lang="en-US" altLang="zh-CN" b="0" i="0">
                <a:solidFill>
                  <a:srgbClr val="060607"/>
                </a:solidFill>
                <a:effectLst/>
                <a:latin typeface="-apple-system"/>
              </a:rPr>
              <a:t>Lineup</a:t>
            </a:r>
            <a:r>
              <a:rPr lang="zh-CN" altLang="en-US" b="0" i="0">
                <a:solidFill>
                  <a:srgbClr val="060607"/>
                </a:solidFill>
                <a:effectLst/>
                <a:latin typeface="-apple-system"/>
              </a:rPr>
              <a:t>），每个阵容由一组固定的</a:t>
            </a:r>
            <a:r>
              <a:rPr lang="en-US" altLang="zh-CN" b="0" i="0">
                <a:solidFill>
                  <a:srgbClr val="060607"/>
                </a:solidFill>
                <a:effectLst/>
                <a:latin typeface="-apple-system"/>
              </a:rPr>
              <a:t>5</a:t>
            </a:r>
            <a:r>
              <a:rPr lang="zh-CN" altLang="en-US" b="0" i="0">
                <a:solidFill>
                  <a:srgbClr val="060607"/>
                </a:solidFill>
                <a:effectLst/>
                <a:latin typeface="-apple-system"/>
              </a:rPr>
              <a:t>个英雄组成。</a:t>
            </a:r>
          </a:p>
          <a:p>
            <a:pPr marL="742950" lvl="1" indent="-285750" algn="l">
              <a:buFont typeface="+mj-lt"/>
              <a:buAutoNum type="arabicPeriod"/>
            </a:pPr>
            <a:r>
              <a:rPr lang="zh-CN" altLang="en-US" b="0" i="0">
                <a:solidFill>
                  <a:srgbClr val="060607"/>
                </a:solidFill>
                <a:effectLst/>
                <a:latin typeface="-apple-system"/>
              </a:rPr>
              <a:t>每个阵容都独立训练一个教师模型（</a:t>
            </a:r>
            <a:r>
              <a:rPr lang="en-US" altLang="zh-CN" b="0" i="0">
                <a:solidFill>
                  <a:srgbClr val="060607"/>
                </a:solidFill>
                <a:effectLst/>
                <a:latin typeface="-apple-system"/>
              </a:rPr>
              <a:t>Teacher</a:t>
            </a:r>
            <a:r>
              <a:rPr lang="zh-CN" altLang="en-US" b="0" i="0">
                <a:solidFill>
                  <a:srgbClr val="060607"/>
                </a:solidFill>
                <a:effectLst/>
                <a:latin typeface="-apple-system"/>
              </a:rPr>
              <a:t>），这些模型学习如何在这个固定阵容中进行游戏。</a:t>
            </a:r>
          </a:p>
          <a:p>
            <a:pPr algn="l">
              <a:buFont typeface="+mj-lt"/>
              <a:buAutoNum type="arabicPeriod"/>
            </a:pPr>
            <a:r>
              <a:rPr lang="zh-CN" altLang="en-US" b="1" i="0">
                <a:solidFill>
                  <a:srgbClr val="060607"/>
                </a:solidFill>
                <a:effectLst/>
                <a:latin typeface="-apple-system"/>
              </a:rPr>
              <a:t>阶段</a:t>
            </a:r>
            <a:r>
              <a:rPr lang="en-US" altLang="zh-CN" b="1" i="0">
                <a:solidFill>
                  <a:srgbClr val="060607"/>
                </a:solidFill>
                <a:effectLst/>
                <a:latin typeface="-apple-system"/>
              </a:rPr>
              <a:t>2</a:t>
            </a:r>
            <a:r>
              <a:rPr lang="zh-CN" altLang="en-US" b="1" i="0">
                <a:solidFill>
                  <a:srgbClr val="060607"/>
                </a:solidFill>
                <a:effectLst/>
                <a:latin typeface="-apple-system"/>
              </a:rPr>
              <a:t>：多教师策略蒸馏（</a:t>
            </a:r>
            <a:r>
              <a:rPr lang="en-US" altLang="zh-CN" b="1" i="0">
                <a:solidFill>
                  <a:srgbClr val="060607"/>
                </a:solidFill>
                <a:effectLst/>
                <a:latin typeface="-apple-system"/>
              </a:rPr>
              <a:t>Multi-teacher policy distillation</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在这个阶段，使用多个教师模型的策略来训练一个学生模型（</a:t>
            </a:r>
            <a:r>
              <a:rPr lang="en-US" altLang="zh-CN" b="0" i="0">
                <a:solidFill>
                  <a:srgbClr val="060607"/>
                </a:solidFill>
                <a:effectLst/>
                <a:latin typeface="-apple-system"/>
              </a:rPr>
              <a:t>Student model</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教师模型的预测和学生模型的预测之间的差异通过蒸馏损失（</a:t>
            </a:r>
            <a:r>
              <a:rPr lang="en-US" altLang="zh-CN" b="0" i="0">
                <a:solidFill>
                  <a:srgbClr val="060607"/>
                </a:solidFill>
                <a:effectLst/>
                <a:latin typeface="-apple-system"/>
              </a:rPr>
              <a:t>Distillation loss</a:t>
            </a:r>
            <a:r>
              <a:rPr lang="zh-CN" altLang="en-US" b="0" i="0">
                <a:solidFill>
                  <a:srgbClr val="060607"/>
                </a:solidFill>
                <a:effectLst/>
                <a:latin typeface="-apple-system"/>
              </a:rPr>
              <a:t>）来衡量，这个损失用于指导学生模型的训练。</a:t>
            </a:r>
            <a:endParaRPr lang="en-US" altLang="zh-CN" b="0" i="0">
              <a:solidFill>
                <a:srgbClr val="060607"/>
              </a:solidFill>
              <a:effectLst/>
              <a:latin typeface="-apple-system"/>
            </a:endParaRPr>
          </a:p>
          <a:p>
            <a:pPr marL="457200" lvl="1" indent="0" algn="l">
              <a:buFont typeface="+mj-lt"/>
              <a:buNone/>
            </a:pPr>
            <a:r>
              <a:rPr lang="en-US" altLang="zh-CN" b="0" i="0">
                <a:solidFill>
                  <a:srgbClr val="060607"/>
                </a:solidFill>
                <a:effectLst/>
                <a:latin typeface="-apple-system"/>
              </a:rPr>
              <a:t>"Replay buffer"</a:t>
            </a:r>
            <a:r>
              <a:rPr lang="zh-CN" altLang="en-US" b="0" i="0">
                <a:solidFill>
                  <a:srgbClr val="060607"/>
                </a:solidFill>
                <a:effectLst/>
                <a:latin typeface="-apple-system"/>
              </a:rPr>
              <a:t>（重放缓冲区）是一个关键组件，它在多教师策略蒸馏（</a:t>
            </a:r>
            <a:r>
              <a:rPr lang="en-US" altLang="zh-CN" b="0" i="0">
                <a:solidFill>
                  <a:srgbClr val="060607"/>
                </a:solidFill>
                <a:effectLst/>
                <a:latin typeface="-apple-system"/>
              </a:rPr>
              <a:t>Multi-teacher policy distillation</a:t>
            </a:r>
            <a:r>
              <a:rPr lang="zh-CN" altLang="en-US" b="0" i="0">
                <a:solidFill>
                  <a:srgbClr val="060607"/>
                </a:solidFill>
                <a:effectLst/>
                <a:latin typeface="-apple-system"/>
              </a:rPr>
              <a:t>）阶段中起着至关重要的作用。</a:t>
            </a:r>
            <a:endParaRPr lang="en-US" altLang="zh-CN" b="0" i="0">
              <a:solidFill>
                <a:srgbClr val="060607"/>
              </a:solidFill>
              <a:effectLst/>
              <a:latin typeface="-apple-system"/>
            </a:endParaRPr>
          </a:p>
          <a:p>
            <a:pPr marL="457200" lvl="1" indent="0" algn="l">
              <a:buFont typeface="+mj-lt"/>
              <a:buNone/>
            </a:pPr>
            <a:r>
              <a:rPr lang="zh-CN" altLang="en-US" b="0" i="0">
                <a:solidFill>
                  <a:srgbClr val="060607"/>
                </a:solidFill>
                <a:effectLst/>
                <a:latin typeface="-apple-system"/>
              </a:rPr>
              <a:t>教师模型（</a:t>
            </a:r>
            <a:r>
              <a:rPr lang="en-US" altLang="zh-CN" b="0" i="0">
                <a:solidFill>
                  <a:srgbClr val="060607"/>
                </a:solidFill>
                <a:effectLst/>
                <a:latin typeface="-apple-system"/>
              </a:rPr>
              <a:t>Teacher models</a:t>
            </a:r>
            <a:r>
              <a:rPr lang="zh-CN" altLang="en-US" b="0" i="0">
                <a:solidFill>
                  <a:srgbClr val="060607"/>
                </a:solidFill>
                <a:effectLst/>
                <a:latin typeface="-apple-system"/>
              </a:rPr>
              <a:t>）生成的经验数据。这些经验数据包括游戏状态、动作、奖励等信息，它们是从教师模型的预测中收集的。</a:t>
            </a:r>
          </a:p>
          <a:p>
            <a:pPr marL="742950" lvl="1" indent="-285750" algn="l">
              <a:buFont typeface="+mj-lt"/>
              <a:buAutoNum type="arabicPeriod"/>
            </a:pPr>
            <a:r>
              <a:rPr lang="zh-CN" altLang="en-US" b="0" i="0">
                <a:solidFill>
                  <a:srgbClr val="060607"/>
                </a:solidFill>
                <a:effectLst/>
                <a:latin typeface="-apple-system"/>
              </a:rPr>
              <a:t>学生模型通过监督学习（</a:t>
            </a:r>
            <a:r>
              <a:rPr lang="en-US" altLang="zh-CN" b="0" i="0">
                <a:solidFill>
                  <a:srgbClr val="060607"/>
                </a:solidFill>
                <a:effectLst/>
                <a:latin typeface="-apple-system"/>
              </a:rPr>
              <a:t>Supervised learning</a:t>
            </a:r>
            <a:r>
              <a:rPr lang="zh-CN" altLang="en-US" b="0" i="0">
                <a:solidFill>
                  <a:srgbClr val="060607"/>
                </a:solidFill>
                <a:effectLst/>
                <a:latin typeface="-apple-system"/>
              </a:rPr>
              <a:t>）来模仿教师模型的策略，同时进行探索（</a:t>
            </a:r>
            <a:r>
              <a:rPr lang="en-US" altLang="zh-CN" b="0" i="0">
                <a:solidFill>
                  <a:srgbClr val="060607"/>
                </a:solidFill>
                <a:effectLst/>
                <a:latin typeface="-apple-system"/>
              </a:rPr>
              <a:t>Student-driven exploration</a:t>
            </a:r>
            <a:r>
              <a:rPr lang="zh-CN" altLang="en-US" b="0" i="0">
                <a:solidFill>
                  <a:srgbClr val="060607"/>
                </a:solidFill>
                <a:effectLst/>
                <a:latin typeface="-apple-system"/>
              </a:rPr>
              <a:t>）以提高策略的多样性和适应性。</a:t>
            </a:r>
          </a:p>
          <a:p>
            <a:pPr algn="l">
              <a:buFont typeface="+mj-lt"/>
              <a:buAutoNum type="arabicPeriod"/>
            </a:pPr>
            <a:r>
              <a:rPr lang="zh-CN" altLang="en-US" b="1" i="0">
                <a:solidFill>
                  <a:srgbClr val="060607"/>
                </a:solidFill>
                <a:effectLst/>
                <a:latin typeface="-apple-system"/>
              </a:rPr>
              <a:t>阶段</a:t>
            </a:r>
            <a:r>
              <a:rPr lang="en-US" altLang="zh-CN" b="1" i="0">
                <a:solidFill>
                  <a:srgbClr val="060607"/>
                </a:solidFill>
                <a:effectLst/>
                <a:latin typeface="-apple-system"/>
              </a:rPr>
              <a:t>3</a:t>
            </a:r>
            <a:r>
              <a:rPr lang="zh-CN" altLang="en-US" b="1" i="0">
                <a:solidFill>
                  <a:srgbClr val="060607"/>
                </a:solidFill>
                <a:effectLst/>
                <a:latin typeface="-apple-system"/>
              </a:rPr>
              <a:t>：随机挑选训练（</a:t>
            </a:r>
            <a:r>
              <a:rPr lang="en-US" altLang="zh-CN" b="1" i="0">
                <a:solidFill>
                  <a:srgbClr val="060607"/>
                </a:solidFill>
                <a:effectLst/>
                <a:latin typeface="-apple-system"/>
              </a:rPr>
              <a:t>Random-pick training</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在这个阶段，从英雄池中随机挑选</a:t>
            </a:r>
            <a:r>
              <a:rPr lang="en-US" altLang="zh-CN" b="0" i="0">
                <a:solidFill>
                  <a:srgbClr val="060607"/>
                </a:solidFill>
                <a:effectLst/>
                <a:latin typeface="-apple-system"/>
              </a:rPr>
              <a:t>10</a:t>
            </a:r>
            <a:r>
              <a:rPr lang="zh-CN" altLang="en-US" b="0" i="0">
                <a:solidFill>
                  <a:srgbClr val="060607"/>
                </a:solidFill>
                <a:effectLst/>
                <a:latin typeface="-apple-system"/>
              </a:rPr>
              <a:t>个英雄进行训练，这增加了训练的随机性和复杂性。</a:t>
            </a:r>
          </a:p>
          <a:p>
            <a:pPr marL="742950" lvl="1" indent="-285750" algn="l">
              <a:buFont typeface="+mj-lt"/>
              <a:buAutoNum type="arabicPeriod"/>
            </a:pPr>
            <a:r>
              <a:rPr lang="zh-CN" altLang="en-US" b="0" i="0">
                <a:solidFill>
                  <a:srgbClr val="060607"/>
                </a:solidFill>
                <a:effectLst/>
                <a:latin typeface="-apple-system"/>
              </a:rPr>
              <a:t>这个阶段使用在阶段</a:t>
            </a:r>
            <a:r>
              <a:rPr lang="en-US" altLang="zh-CN" b="0" i="0">
                <a:solidFill>
                  <a:srgbClr val="060607"/>
                </a:solidFill>
                <a:effectLst/>
                <a:latin typeface="-apple-system"/>
              </a:rPr>
              <a:t>2</a:t>
            </a:r>
            <a:r>
              <a:rPr lang="zh-CN" altLang="en-US" b="0" i="0">
                <a:solidFill>
                  <a:srgbClr val="060607"/>
                </a:solidFill>
                <a:effectLst/>
                <a:latin typeface="-apple-system"/>
              </a:rPr>
              <a:t>中蒸馏得到的学生模型进行训练，这个模型已经融合了多个教师模型的策略知识。</a:t>
            </a:r>
          </a:p>
        </p:txBody>
      </p:sp>
      <p:sp>
        <p:nvSpPr>
          <p:cNvPr id="4" name="灯片编号占位符 3">
            <a:extLst>
              <a:ext uri="{FF2B5EF4-FFF2-40B4-BE49-F238E27FC236}">
                <a16:creationId xmlns:a16="http://schemas.microsoft.com/office/drawing/2014/main" id="{AEE86880-4D0D-BEA5-1BA9-81DB36C336DE}"/>
              </a:ext>
            </a:extLst>
          </p:cNvPr>
          <p:cNvSpPr>
            <a:spLocks noGrp="1"/>
          </p:cNvSpPr>
          <p:nvPr>
            <p:ph type="sldNum" sz="quarter" idx="5"/>
          </p:nvPr>
        </p:nvSpPr>
        <p:spPr/>
        <p:txBody>
          <a:bodyPr/>
          <a:lstStyle/>
          <a:p>
            <a:fld id="{582B44AB-E766-404D-85A1-06018E740D4D}" type="slidenum">
              <a:rPr lang="en-US" smtClean="0"/>
              <a:t>17</a:t>
            </a:fld>
            <a:endParaRPr lang="en-US"/>
          </a:p>
        </p:txBody>
      </p:sp>
    </p:spTree>
    <p:extLst>
      <p:ext uri="{BB962C8B-B14F-4D97-AF65-F5344CB8AC3E}">
        <p14:creationId xmlns:p14="http://schemas.microsoft.com/office/powerpoint/2010/main" val="226205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19FC0-AD49-0F4E-AD46-4431299BA1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68195E-D34B-A94A-4A1C-22EABEDEDC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8BE97E-76E3-AD67-301E-F58A48470426}"/>
              </a:ext>
            </a:extLst>
          </p:cNvPr>
          <p:cNvSpPr>
            <a:spLocks noGrp="1"/>
          </p:cNvSpPr>
          <p:nvPr>
            <p:ph type="body" idx="1"/>
          </p:nvPr>
        </p:nvSpPr>
        <p:spPr/>
        <p:txBody>
          <a:bodyPr/>
          <a:lstStyle/>
          <a:p>
            <a:pPr algn="l">
              <a:buFont typeface="+mj-lt"/>
              <a:buAutoNum type="arabicPeriod"/>
            </a:pPr>
            <a:r>
              <a:rPr lang="zh-CN" altLang="en-US" b="0" i="0">
                <a:solidFill>
                  <a:srgbClr val="060607"/>
                </a:solidFill>
                <a:effectLst/>
                <a:latin typeface="-apple-system"/>
              </a:rPr>
              <a:t>搜索树是迭代构建的，每个节点代表状态（两支队伍都选择了哪些英雄），每条边代表导致下一个状态的行动（选择尚未选择的英雄）。</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1" i="0">
                <a:solidFill>
                  <a:srgbClr val="060607"/>
                </a:solidFill>
                <a:effectLst/>
                <a:latin typeface="-apple-system"/>
              </a:rPr>
              <a:t>模拟的目的</a:t>
            </a:r>
            <a:r>
              <a:rPr lang="zh-CN" altLang="en-US" b="0" i="0">
                <a:solidFill>
                  <a:srgbClr val="060607"/>
                </a:solidFill>
                <a:effectLst/>
                <a:latin typeface="-apple-system"/>
              </a:rPr>
              <a:t>：在</a:t>
            </a:r>
            <a:r>
              <a:rPr lang="en-US" altLang="zh-CN" b="0" i="0">
                <a:solidFill>
                  <a:srgbClr val="060607"/>
                </a:solidFill>
                <a:effectLst/>
                <a:latin typeface="-apple-system"/>
              </a:rPr>
              <a:t>MCTS</a:t>
            </a:r>
            <a:r>
              <a:rPr lang="zh-CN" altLang="en-US" b="0" i="0">
                <a:solidFill>
                  <a:srgbClr val="060607"/>
                </a:solidFill>
                <a:effectLst/>
                <a:latin typeface="-apple-system"/>
              </a:rPr>
              <a:t>中，扩展模拟的目的是评估每个可能的动作（选择英雄）对游戏长期价值的影响。这有助于</a:t>
            </a:r>
            <a:r>
              <a:rPr lang="en-US" altLang="zh-CN" b="0" i="0">
                <a:solidFill>
                  <a:srgbClr val="060607"/>
                </a:solidFill>
                <a:effectLst/>
                <a:latin typeface="-apple-system"/>
              </a:rPr>
              <a:t>AI</a:t>
            </a:r>
            <a:r>
              <a:rPr lang="zh-CN" altLang="en-US" b="0" i="0">
                <a:solidFill>
                  <a:srgbClr val="060607"/>
                </a:solidFill>
                <a:effectLst/>
                <a:latin typeface="-apple-system"/>
              </a:rPr>
              <a:t>学习在游戏的不同阶段选择最优的英雄组合。</a:t>
            </a:r>
          </a:p>
          <a:p>
            <a:pPr algn="l">
              <a:buFont typeface="+mj-lt"/>
              <a:buAutoNum type="arabicPeriod"/>
            </a:pPr>
            <a:endParaRPr lang="zh-CN" altLang="en-US" b="0" i="0">
              <a:solidFill>
                <a:srgbClr val="060607"/>
              </a:solidFill>
              <a:effectLst/>
              <a:latin typeface="-apple-system"/>
            </a:endParaRPr>
          </a:p>
        </p:txBody>
      </p:sp>
      <p:sp>
        <p:nvSpPr>
          <p:cNvPr id="4" name="灯片编号占位符 3">
            <a:extLst>
              <a:ext uri="{FF2B5EF4-FFF2-40B4-BE49-F238E27FC236}">
                <a16:creationId xmlns:a16="http://schemas.microsoft.com/office/drawing/2014/main" id="{FC900441-FBA3-3AC4-39A1-3DB505E58563}"/>
              </a:ext>
            </a:extLst>
          </p:cNvPr>
          <p:cNvSpPr>
            <a:spLocks noGrp="1"/>
          </p:cNvSpPr>
          <p:nvPr>
            <p:ph type="sldNum" sz="quarter" idx="5"/>
          </p:nvPr>
        </p:nvSpPr>
        <p:spPr/>
        <p:txBody>
          <a:bodyPr/>
          <a:lstStyle/>
          <a:p>
            <a:fld id="{582B44AB-E766-404D-85A1-06018E740D4D}" type="slidenum">
              <a:rPr lang="en-US" smtClean="0"/>
              <a:t>18</a:t>
            </a:fld>
            <a:endParaRPr lang="en-US"/>
          </a:p>
        </p:txBody>
      </p:sp>
    </p:spTree>
    <p:extLst>
      <p:ext uri="{BB962C8B-B14F-4D97-AF65-F5344CB8AC3E}">
        <p14:creationId xmlns:p14="http://schemas.microsoft.com/office/powerpoint/2010/main" val="1515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7E951-72E1-AAF3-836A-2A59766D1D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093690-455D-2944-3A31-75D701B163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70B01-F748-EA56-BE65-3143E61CCE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1" i="0">
                <a:solidFill>
                  <a:srgbClr val="060607"/>
                </a:solidFill>
                <a:effectLst/>
                <a:latin typeface="-apple-system"/>
              </a:rPr>
              <a:t>图</a:t>
            </a:r>
            <a:r>
              <a:rPr lang="en-US" altLang="zh-CN" b="1" i="0">
                <a:solidFill>
                  <a:srgbClr val="060607"/>
                </a:solidFill>
                <a:effectLst/>
                <a:latin typeface="-apple-system"/>
              </a:rPr>
              <a:t>a</a:t>
            </a:r>
            <a:r>
              <a:rPr lang="zh-CN" altLang="en-US" b="0" i="0">
                <a:solidFill>
                  <a:srgbClr val="060607"/>
                </a:solidFill>
                <a:effectLst/>
                <a:latin typeface="-apple-system"/>
              </a:rPr>
              <a:t>：展示了</a:t>
            </a:r>
            <a:r>
              <a:rPr lang="en-US" altLang="zh-CN" b="0" i="0">
                <a:solidFill>
                  <a:srgbClr val="060607"/>
                </a:solidFill>
                <a:effectLst/>
                <a:latin typeface="-apple-system"/>
              </a:rPr>
              <a:t>Phase 1</a:t>
            </a:r>
            <a:r>
              <a:rPr lang="zh-CN" altLang="en-US" b="0" i="0">
                <a:solidFill>
                  <a:srgbClr val="060607"/>
                </a:solidFill>
                <a:effectLst/>
                <a:latin typeface="-apple-system"/>
              </a:rPr>
              <a:t>的训练过程，其中“</a:t>
            </a:r>
            <a:r>
              <a:rPr lang="en-US" altLang="zh-CN" b="0" i="0">
                <a:solidFill>
                  <a:srgbClr val="060607"/>
                </a:solidFill>
                <a:effectLst/>
                <a:latin typeface="-apple-system"/>
              </a:rPr>
              <a:t>feed-lineup”</a:t>
            </a:r>
            <a:r>
              <a:rPr lang="zh-CN" altLang="en-US" b="0" i="0">
                <a:solidFill>
                  <a:srgbClr val="060607"/>
                </a:solidFill>
                <a:effectLst/>
                <a:latin typeface="-apple-system"/>
              </a:rPr>
              <a:t>表示固定阵容的训练过程，最终</a:t>
            </a:r>
            <a:r>
              <a:rPr lang="en-US" altLang="zh-CN" b="0" i="0">
                <a:solidFill>
                  <a:srgbClr val="060607"/>
                </a:solidFill>
                <a:effectLst/>
                <a:latin typeface="-apple-system"/>
              </a:rPr>
              <a:t>Elo</a:t>
            </a:r>
            <a:r>
              <a:rPr lang="zh-CN" altLang="en-US" b="0" i="0">
                <a:solidFill>
                  <a:srgbClr val="060607"/>
                </a:solidFill>
                <a:effectLst/>
                <a:latin typeface="-apple-system"/>
              </a:rPr>
              <a:t>分数稳定在大约</a:t>
            </a:r>
            <a:r>
              <a:rPr lang="en-US" altLang="zh-CN" b="0" i="0">
                <a:solidFill>
                  <a:srgbClr val="060607"/>
                </a:solidFill>
                <a:effectLst/>
                <a:latin typeface="-apple-system"/>
              </a:rPr>
              <a:t>2500</a:t>
            </a:r>
            <a:r>
              <a:rPr lang="zh-CN" altLang="en-US" b="0" i="0">
                <a:solidFill>
                  <a:srgbClr val="060607"/>
                </a:solidFill>
                <a:effectLst/>
                <a:latin typeface="-apple-system"/>
              </a:rPr>
              <a:t>分。</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b</a:t>
            </a:r>
            <a:r>
              <a:rPr lang="zh-CN" altLang="en-US" b="0" i="0">
                <a:solidFill>
                  <a:srgbClr val="060607"/>
                </a:solidFill>
                <a:effectLst/>
                <a:latin typeface="-apple-system"/>
              </a:rPr>
              <a:t>：展示了</a:t>
            </a:r>
            <a:r>
              <a:rPr lang="en-US" altLang="zh-CN" b="0" i="0">
                <a:solidFill>
                  <a:srgbClr val="060607"/>
                </a:solidFill>
                <a:effectLst/>
                <a:latin typeface="-apple-system"/>
              </a:rPr>
              <a:t>Phase 2</a:t>
            </a:r>
            <a:r>
              <a:rPr lang="zh-CN" altLang="en-US" b="0" i="0">
                <a:solidFill>
                  <a:srgbClr val="060607"/>
                </a:solidFill>
                <a:effectLst/>
                <a:latin typeface="-apple-system"/>
              </a:rPr>
              <a:t>的训练过程，其中“</a:t>
            </a:r>
            <a:r>
              <a:rPr lang="en-US" altLang="zh-CN" b="0" i="0">
                <a:solidFill>
                  <a:srgbClr val="060607"/>
                </a:solidFill>
                <a:effectLst/>
                <a:latin typeface="-apple-system"/>
              </a:rPr>
              <a:t>student model”</a:t>
            </a:r>
            <a:r>
              <a:rPr lang="zh-CN" altLang="en-US" b="0" i="0">
                <a:solidFill>
                  <a:srgbClr val="060607"/>
                </a:solidFill>
                <a:effectLst/>
                <a:latin typeface="-apple-system"/>
              </a:rPr>
              <a:t>表示学生模型的训练过程，最终</a:t>
            </a:r>
            <a:r>
              <a:rPr lang="en-US" altLang="zh-CN" b="0" i="0">
                <a:solidFill>
                  <a:srgbClr val="060607"/>
                </a:solidFill>
                <a:effectLst/>
                <a:latin typeface="-apple-system"/>
              </a:rPr>
              <a:t>Elo</a:t>
            </a:r>
            <a:r>
              <a:rPr lang="zh-CN" altLang="en-US" b="0" i="0">
                <a:solidFill>
                  <a:srgbClr val="060607"/>
                </a:solidFill>
                <a:effectLst/>
                <a:latin typeface="-apple-system"/>
              </a:rPr>
              <a:t>分数也稳定在大约</a:t>
            </a:r>
            <a:r>
              <a:rPr lang="en-US" altLang="zh-CN" b="0" i="0">
                <a:solidFill>
                  <a:srgbClr val="060607"/>
                </a:solidFill>
                <a:effectLst/>
                <a:latin typeface="-apple-system"/>
              </a:rPr>
              <a:t>2500</a:t>
            </a:r>
            <a:r>
              <a:rPr lang="zh-CN" altLang="en-US" b="0" i="0">
                <a:solidFill>
                  <a:srgbClr val="060607"/>
                </a:solidFill>
                <a:effectLst/>
                <a:latin typeface="-apple-system"/>
              </a:rPr>
              <a:t>分。</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c</a:t>
            </a:r>
            <a:r>
              <a:rPr lang="zh-CN" altLang="en-US" b="0" i="0">
                <a:solidFill>
                  <a:srgbClr val="060607"/>
                </a:solidFill>
                <a:effectLst/>
                <a:latin typeface="-apple-system"/>
              </a:rPr>
              <a:t>：展示了</a:t>
            </a:r>
            <a:r>
              <a:rPr lang="en-US" altLang="zh-CN" b="0" i="0">
                <a:solidFill>
                  <a:srgbClr val="060607"/>
                </a:solidFill>
                <a:effectLst/>
                <a:latin typeface="-apple-system"/>
              </a:rPr>
              <a:t>20</a:t>
            </a:r>
            <a:r>
              <a:rPr lang="zh-CN" altLang="en-US" b="0" i="0">
                <a:solidFill>
                  <a:srgbClr val="060607"/>
                </a:solidFill>
                <a:effectLst/>
                <a:latin typeface="-apple-system"/>
              </a:rPr>
              <a:t>个英雄的</a:t>
            </a:r>
            <a:r>
              <a:rPr lang="en-US" altLang="zh-CN" b="0" i="0">
                <a:solidFill>
                  <a:srgbClr val="060607"/>
                </a:solidFill>
                <a:effectLst/>
                <a:latin typeface="-apple-system"/>
              </a:rPr>
              <a:t>Phase 3</a:t>
            </a:r>
            <a:r>
              <a:rPr lang="zh-CN" altLang="en-US" b="0" i="0">
                <a:solidFill>
                  <a:srgbClr val="060607"/>
                </a:solidFill>
                <a:effectLst/>
                <a:latin typeface="-apple-system"/>
              </a:rPr>
              <a:t>训练过程，比较了“</a:t>
            </a:r>
            <a:r>
              <a:rPr lang="en-US" altLang="zh-CN" b="0" i="0">
                <a:solidFill>
                  <a:srgbClr val="060607"/>
                </a:solidFill>
                <a:effectLst/>
                <a:latin typeface="-apple-system"/>
              </a:rPr>
              <a:t>20-hero baseline”</a:t>
            </a:r>
            <a:r>
              <a:rPr lang="zh-CN" altLang="en-US" b="0" i="0">
                <a:solidFill>
                  <a:srgbClr val="060607"/>
                </a:solidFill>
                <a:effectLst/>
                <a:latin typeface="-apple-system"/>
              </a:rPr>
              <a:t>（</a:t>
            </a:r>
            <a:r>
              <a:rPr lang="en-US" altLang="zh-CN" b="0" i="0">
                <a:solidFill>
                  <a:srgbClr val="060607"/>
                </a:solidFill>
                <a:effectLst/>
                <a:latin typeface="-apple-system"/>
              </a:rPr>
              <a:t>20</a:t>
            </a:r>
            <a:r>
              <a:rPr lang="zh-CN" altLang="en-US" b="0" i="0">
                <a:solidFill>
                  <a:srgbClr val="060607"/>
                </a:solidFill>
                <a:effectLst/>
                <a:latin typeface="-apple-system"/>
              </a:rPr>
              <a:t>个英雄的基线训练方法）和“</a:t>
            </a:r>
            <a:r>
              <a:rPr lang="en-US" altLang="zh-CN" b="0" i="0">
                <a:solidFill>
                  <a:srgbClr val="060607"/>
                </a:solidFill>
                <a:effectLst/>
                <a:latin typeface="-apple-system"/>
              </a:rPr>
              <a:t>20-hero CSPL”</a:t>
            </a:r>
            <a:r>
              <a:rPr lang="zh-CN" altLang="en-US" b="0" i="0">
                <a:solidFill>
                  <a:srgbClr val="060607"/>
                </a:solidFill>
                <a:effectLst/>
                <a:latin typeface="-apple-system"/>
              </a:rPr>
              <a:t>（</a:t>
            </a:r>
            <a:r>
              <a:rPr lang="en-US" altLang="zh-CN" b="0" i="0">
                <a:solidFill>
                  <a:srgbClr val="060607"/>
                </a:solidFill>
                <a:effectLst/>
                <a:latin typeface="-apple-system"/>
              </a:rPr>
              <a:t>20</a:t>
            </a:r>
            <a:r>
              <a:rPr lang="zh-CN" altLang="en-US" b="0" i="0">
                <a:solidFill>
                  <a:srgbClr val="060607"/>
                </a:solidFill>
                <a:effectLst/>
                <a:latin typeface="-apple-system"/>
              </a:rPr>
              <a:t>个英雄的课程自学习训练方法）的效果。</a:t>
            </a:r>
            <a:endParaRPr lang="en-US" altLang="zh-CN" b="0" i="0">
              <a:solidFill>
                <a:srgbClr val="060607"/>
              </a:solidFill>
              <a:effectLst/>
              <a:latin typeface="-apple-system"/>
            </a:endParaRPr>
          </a:p>
          <a:p>
            <a:pPr algn="l">
              <a:buFont typeface="Arial" panose="020B0604020202020204" pitchFamily="34" charset="0"/>
              <a:buNone/>
            </a:pPr>
            <a:r>
              <a:rPr lang="zh-CN" altLang="en-US" b="0" i="0">
                <a:solidFill>
                  <a:srgbClr val="060607"/>
                </a:solidFill>
                <a:effectLst/>
                <a:latin typeface="-apple-system"/>
              </a:rPr>
              <a:t>可以看出，</a:t>
            </a:r>
            <a:r>
              <a:rPr lang="en-US" altLang="zh-CN" b="0" i="0">
                <a:solidFill>
                  <a:srgbClr val="060607"/>
                </a:solidFill>
                <a:effectLst/>
                <a:latin typeface="-apple-system"/>
              </a:rPr>
              <a:t>CSPL</a:t>
            </a:r>
            <a:r>
              <a:rPr lang="zh-CN" altLang="en-US" b="0" i="0">
                <a:solidFill>
                  <a:srgbClr val="060607"/>
                </a:solidFill>
                <a:effectLst/>
                <a:latin typeface="-apple-system"/>
              </a:rPr>
              <a:t>方法的</a:t>
            </a:r>
            <a:r>
              <a:rPr lang="en-US" altLang="zh-CN" b="0" i="0">
                <a:solidFill>
                  <a:srgbClr val="060607"/>
                </a:solidFill>
                <a:effectLst/>
                <a:latin typeface="-apple-system"/>
              </a:rPr>
              <a:t>Elo</a:t>
            </a:r>
            <a:r>
              <a:rPr lang="zh-CN" altLang="en-US" b="0" i="0">
                <a:solidFill>
                  <a:srgbClr val="060607"/>
                </a:solidFill>
                <a:effectLst/>
                <a:latin typeface="-apple-system"/>
              </a:rPr>
              <a:t>分数增长更快，最终稳定在接近</a:t>
            </a:r>
            <a:r>
              <a:rPr lang="en-US" altLang="zh-CN" b="0" i="0">
                <a:solidFill>
                  <a:srgbClr val="060607"/>
                </a:solidFill>
                <a:effectLst/>
                <a:latin typeface="-apple-system"/>
              </a:rPr>
              <a:t>3000</a:t>
            </a:r>
            <a:r>
              <a:rPr lang="zh-CN" altLang="en-US" b="0" i="0">
                <a:solidFill>
                  <a:srgbClr val="060607"/>
                </a:solidFill>
                <a:effectLst/>
                <a:latin typeface="-apple-system"/>
              </a:rPr>
              <a:t>分，而基线方法的</a:t>
            </a:r>
            <a:r>
              <a:rPr lang="en-US" altLang="zh-CN" b="0" i="0">
                <a:solidFill>
                  <a:srgbClr val="060607"/>
                </a:solidFill>
                <a:effectLst/>
                <a:latin typeface="-apple-system"/>
              </a:rPr>
              <a:t>Elo</a:t>
            </a:r>
            <a:r>
              <a:rPr lang="zh-CN" altLang="en-US" b="0" i="0">
                <a:solidFill>
                  <a:srgbClr val="060607"/>
                </a:solidFill>
                <a:effectLst/>
                <a:latin typeface="-apple-system"/>
              </a:rPr>
              <a:t>分数增长较慢。</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d</a:t>
            </a:r>
            <a:r>
              <a:rPr lang="zh-CN" altLang="en-US" b="0" i="0">
                <a:solidFill>
                  <a:srgbClr val="060607"/>
                </a:solidFill>
                <a:effectLst/>
                <a:latin typeface="-apple-system"/>
              </a:rPr>
              <a:t>：展示了</a:t>
            </a:r>
            <a:r>
              <a:rPr lang="en-US" altLang="zh-CN" b="0" i="0">
                <a:solidFill>
                  <a:srgbClr val="060607"/>
                </a:solidFill>
                <a:effectLst/>
                <a:latin typeface="-apple-system"/>
              </a:rPr>
              <a:t>40</a:t>
            </a:r>
            <a:r>
              <a:rPr lang="zh-CN" altLang="en-US" b="0" i="0">
                <a:solidFill>
                  <a:srgbClr val="060607"/>
                </a:solidFill>
                <a:effectLst/>
                <a:latin typeface="-apple-system"/>
              </a:rPr>
              <a:t>个英雄的</a:t>
            </a:r>
            <a:r>
              <a:rPr lang="en-US" altLang="zh-CN" b="0" i="0">
                <a:solidFill>
                  <a:srgbClr val="060607"/>
                </a:solidFill>
                <a:effectLst/>
                <a:latin typeface="-apple-system"/>
              </a:rPr>
              <a:t>Phase 3</a:t>
            </a:r>
            <a:r>
              <a:rPr lang="zh-CN" altLang="en-US" b="0" i="0">
                <a:solidFill>
                  <a:srgbClr val="060607"/>
                </a:solidFill>
                <a:effectLst/>
                <a:latin typeface="-apple-system"/>
              </a:rPr>
              <a:t>训练过程，比较了“</a:t>
            </a:r>
            <a:r>
              <a:rPr lang="en-US" altLang="zh-CN" b="0" i="0">
                <a:solidFill>
                  <a:srgbClr val="060607"/>
                </a:solidFill>
                <a:effectLst/>
                <a:latin typeface="-apple-system"/>
              </a:rPr>
              <a:t>40-hero baseline”</a:t>
            </a:r>
            <a:r>
              <a:rPr lang="zh-CN" altLang="en-US" b="0" i="0">
                <a:solidFill>
                  <a:srgbClr val="060607"/>
                </a:solidFill>
                <a:effectLst/>
                <a:latin typeface="-apple-system"/>
              </a:rPr>
              <a:t>（</a:t>
            </a:r>
            <a:r>
              <a:rPr lang="en-US" altLang="zh-CN" b="0" i="0">
                <a:solidFill>
                  <a:srgbClr val="060607"/>
                </a:solidFill>
                <a:effectLst/>
                <a:latin typeface="-apple-system"/>
              </a:rPr>
              <a:t>40</a:t>
            </a:r>
            <a:r>
              <a:rPr lang="zh-CN" altLang="en-US" b="0" i="0">
                <a:solidFill>
                  <a:srgbClr val="060607"/>
                </a:solidFill>
                <a:effectLst/>
                <a:latin typeface="-apple-system"/>
              </a:rPr>
              <a:t>个英雄的基线训练方法）和“</a:t>
            </a:r>
            <a:r>
              <a:rPr lang="en-US" altLang="zh-CN" b="0" i="0">
                <a:solidFill>
                  <a:srgbClr val="060607"/>
                </a:solidFill>
                <a:effectLst/>
                <a:latin typeface="-apple-system"/>
              </a:rPr>
              <a:t>40-hero CSPL”</a:t>
            </a:r>
            <a:r>
              <a:rPr lang="zh-CN" altLang="en-US" b="0" i="0">
                <a:solidFill>
                  <a:srgbClr val="060607"/>
                </a:solidFill>
                <a:effectLst/>
                <a:latin typeface="-apple-system"/>
              </a:rPr>
              <a:t>（</a:t>
            </a:r>
            <a:r>
              <a:rPr lang="en-US" altLang="zh-CN" b="0" i="0">
                <a:solidFill>
                  <a:srgbClr val="060607"/>
                </a:solidFill>
                <a:effectLst/>
                <a:latin typeface="-apple-system"/>
              </a:rPr>
              <a:t>40</a:t>
            </a:r>
            <a:r>
              <a:rPr lang="zh-CN" altLang="en-US" b="0" i="0">
                <a:solidFill>
                  <a:srgbClr val="060607"/>
                </a:solidFill>
                <a:effectLst/>
                <a:latin typeface="-apple-system"/>
              </a:rPr>
              <a:t>个英雄的课程自学习训练方法）的效果。</a:t>
            </a:r>
            <a:endParaRPr lang="en-US" altLang="zh-CN" b="0" i="0">
              <a:solidFill>
                <a:srgbClr val="060607"/>
              </a:solidFill>
              <a:effectLst/>
              <a:latin typeface="-apple-system"/>
            </a:endParaRPr>
          </a:p>
          <a:p>
            <a:pPr algn="l">
              <a:buFont typeface="Arial" panose="020B0604020202020204" pitchFamily="34" charset="0"/>
              <a:buChar char="•"/>
            </a:pPr>
            <a:r>
              <a:rPr lang="en-US" altLang="zh-CN" b="0" i="0">
                <a:solidFill>
                  <a:srgbClr val="060607"/>
                </a:solidFill>
                <a:effectLst/>
                <a:latin typeface="-apple-system"/>
              </a:rPr>
              <a:t>CSPL</a:t>
            </a:r>
            <a:r>
              <a:rPr lang="zh-CN" altLang="en-US" b="0" i="0">
                <a:solidFill>
                  <a:srgbClr val="060607"/>
                </a:solidFill>
                <a:effectLst/>
                <a:latin typeface="-apple-system"/>
              </a:rPr>
              <a:t>方法的</a:t>
            </a:r>
            <a:r>
              <a:rPr lang="en-US" altLang="zh-CN" b="0" i="0">
                <a:solidFill>
                  <a:srgbClr val="060607"/>
                </a:solidFill>
                <a:effectLst/>
                <a:latin typeface="-apple-system"/>
              </a:rPr>
              <a:t>Elo</a:t>
            </a:r>
            <a:r>
              <a:rPr lang="zh-CN" altLang="en-US" b="0" i="0">
                <a:solidFill>
                  <a:srgbClr val="060607"/>
                </a:solidFill>
                <a:effectLst/>
                <a:latin typeface="-apple-system"/>
              </a:rPr>
              <a:t>分数增长同样更快，最终稳定在接近</a:t>
            </a:r>
            <a:r>
              <a:rPr lang="en-US" altLang="zh-CN" b="0" i="0">
                <a:solidFill>
                  <a:srgbClr val="060607"/>
                </a:solidFill>
                <a:effectLst/>
                <a:latin typeface="-apple-system"/>
              </a:rPr>
              <a:t>3000</a:t>
            </a:r>
            <a:r>
              <a:rPr lang="zh-CN" altLang="en-US" b="0" i="0">
                <a:solidFill>
                  <a:srgbClr val="060607"/>
                </a:solidFill>
                <a:effectLst/>
                <a:latin typeface="-apple-system"/>
              </a:rPr>
              <a:t>分，而基线方法的</a:t>
            </a:r>
            <a:r>
              <a:rPr lang="en-US" altLang="zh-CN" b="0" i="0">
                <a:solidFill>
                  <a:srgbClr val="060607"/>
                </a:solidFill>
                <a:effectLst/>
                <a:latin typeface="-apple-system"/>
              </a:rPr>
              <a:t>Elo</a:t>
            </a:r>
            <a:r>
              <a:rPr lang="zh-CN" altLang="en-US" b="0" i="0">
                <a:solidFill>
                  <a:srgbClr val="060607"/>
                </a:solidFill>
                <a:effectLst/>
                <a:latin typeface="-apple-system"/>
              </a:rPr>
              <a:t>分数增长非常缓慢，甚至没有达到</a:t>
            </a:r>
            <a:r>
              <a:rPr lang="en-US" altLang="zh-CN" b="0" i="0">
                <a:solidFill>
                  <a:srgbClr val="060607"/>
                </a:solidFill>
                <a:effectLst/>
                <a:latin typeface="-apple-system"/>
              </a:rPr>
              <a:t>2500</a:t>
            </a:r>
            <a:r>
              <a:rPr lang="zh-CN" altLang="en-US" b="0" i="0">
                <a:solidFill>
                  <a:srgbClr val="060607"/>
                </a:solidFill>
                <a:effectLst/>
                <a:latin typeface="-apple-system"/>
              </a:rPr>
              <a:t>分的上限。</a:t>
            </a:r>
          </a:p>
          <a:p>
            <a:pPr algn="l"/>
            <a:r>
              <a:rPr lang="zh-CN" altLang="en-US" b="0" i="0">
                <a:solidFill>
                  <a:srgbClr val="060607"/>
                </a:solidFill>
                <a:effectLst/>
                <a:latin typeface="-apple-system"/>
              </a:rPr>
              <a:t>这些图表说明了</a:t>
            </a:r>
            <a:r>
              <a:rPr lang="zh-CN" altLang="en-US" b="0" i="0">
                <a:solidFill>
                  <a:srgbClr val="060607"/>
                </a:solidFill>
                <a:effectLst/>
                <a:highlight>
                  <a:srgbClr val="FFFF00"/>
                </a:highlight>
                <a:latin typeface="-apple-system"/>
              </a:rPr>
              <a:t>课程自学习（</a:t>
            </a:r>
            <a:r>
              <a:rPr lang="en-US" altLang="zh-CN" b="0" i="0">
                <a:solidFill>
                  <a:srgbClr val="060607"/>
                </a:solidFill>
                <a:effectLst/>
                <a:highlight>
                  <a:srgbClr val="FFFF00"/>
                </a:highlight>
                <a:latin typeface="-apple-system"/>
              </a:rPr>
              <a:t>CSPL</a:t>
            </a:r>
            <a:r>
              <a:rPr lang="zh-CN" altLang="en-US" b="0" i="0">
                <a:solidFill>
                  <a:srgbClr val="060607"/>
                </a:solidFill>
                <a:effectLst/>
                <a:highlight>
                  <a:srgbClr val="FFFF00"/>
                </a:highlight>
                <a:latin typeface="-apple-system"/>
              </a:rPr>
              <a:t>）</a:t>
            </a:r>
            <a:r>
              <a:rPr lang="zh-CN" altLang="en-US" b="0" i="0">
                <a:solidFill>
                  <a:srgbClr val="060607"/>
                </a:solidFill>
                <a:effectLst/>
                <a:latin typeface="-apple-system"/>
              </a:rPr>
              <a:t>方法在训练</a:t>
            </a:r>
            <a:r>
              <a:rPr lang="en-US" altLang="zh-CN" b="0" i="0">
                <a:solidFill>
                  <a:srgbClr val="060607"/>
                </a:solidFill>
                <a:effectLst/>
                <a:latin typeface="-apple-system"/>
              </a:rPr>
              <a:t>AI</a:t>
            </a:r>
            <a:r>
              <a:rPr lang="zh-CN" altLang="en-US" b="0" i="0">
                <a:solidFill>
                  <a:srgbClr val="060607"/>
                </a:solidFill>
                <a:effectLst/>
                <a:latin typeface="-apple-system"/>
              </a:rPr>
              <a:t>玩</a:t>
            </a:r>
            <a:r>
              <a:rPr lang="en-US" altLang="zh-CN" b="0" i="0">
                <a:solidFill>
                  <a:srgbClr val="060607"/>
                </a:solidFill>
                <a:effectLst/>
                <a:latin typeface="-apple-system"/>
              </a:rPr>
              <a:t>MOBA</a:t>
            </a:r>
            <a:r>
              <a:rPr lang="zh-CN" altLang="en-US" b="0" i="0">
                <a:solidFill>
                  <a:srgbClr val="060607"/>
                </a:solidFill>
                <a:effectLst/>
                <a:latin typeface="-apple-system"/>
              </a:rPr>
              <a:t>游戏时的有效性，尤其是在处理更大规模的英雄池时。通过分阶段的训练和知识蒸馏，</a:t>
            </a:r>
            <a:r>
              <a:rPr lang="en-US" altLang="zh-CN" b="0" i="0">
                <a:solidFill>
                  <a:srgbClr val="060607"/>
                </a:solidFill>
                <a:effectLst/>
                <a:latin typeface="-apple-system"/>
              </a:rPr>
              <a:t>CSPL</a:t>
            </a:r>
            <a:r>
              <a:rPr lang="zh-CN" altLang="en-US" b="0" i="0">
                <a:solidFill>
                  <a:srgbClr val="060607"/>
                </a:solidFill>
                <a:effectLst/>
                <a:latin typeface="-apple-system"/>
              </a:rPr>
              <a:t>能够更快地提升</a:t>
            </a:r>
            <a:r>
              <a:rPr lang="en-US" altLang="zh-CN" b="0" i="0">
                <a:solidFill>
                  <a:srgbClr val="060607"/>
                </a:solidFill>
                <a:effectLst/>
                <a:latin typeface="-apple-system"/>
              </a:rPr>
              <a:t>AI</a:t>
            </a:r>
            <a:r>
              <a:rPr lang="zh-CN" altLang="en-US" b="0" i="0">
                <a:solidFill>
                  <a:srgbClr val="060607"/>
                </a:solidFill>
                <a:effectLst/>
                <a:latin typeface="-apple-system"/>
              </a:rPr>
              <a:t>的技能水平。</a:t>
            </a:r>
          </a:p>
          <a:p>
            <a:pPr algn="l">
              <a:buFont typeface="+mj-lt"/>
              <a:buAutoNum type="arabicPeriod"/>
            </a:pPr>
            <a:endParaRPr lang="zh-CN" altLang="en-US" b="0" i="0">
              <a:solidFill>
                <a:srgbClr val="060607"/>
              </a:solidFill>
              <a:effectLst/>
              <a:latin typeface="-apple-system"/>
            </a:endParaRPr>
          </a:p>
        </p:txBody>
      </p:sp>
      <p:sp>
        <p:nvSpPr>
          <p:cNvPr id="4" name="灯片编号占位符 3">
            <a:extLst>
              <a:ext uri="{FF2B5EF4-FFF2-40B4-BE49-F238E27FC236}">
                <a16:creationId xmlns:a16="http://schemas.microsoft.com/office/drawing/2014/main" id="{CD107089-EAFB-CE88-6A26-7DCA4ECCC1EE}"/>
              </a:ext>
            </a:extLst>
          </p:cNvPr>
          <p:cNvSpPr>
            <a:spLocks noGrp="1"/>
          </p:cNvSpPr>
          <p:nvPr>
            <p:ph type="sldNum" sz="quarter" idx="5"/>
          </p:nvPr>
        </p:nvSpPr>
        <p:spPr/>
        <p:txBody>
          <a:bodyPr/>
          <a:lstStyle/>
          <a:p>
            <a:fld id="{582B44AB-E766-404D-85A1-06018E740D4D}" type="slidenum">
              <a:rPr lang="en-US" smtClean="0"/>
              <a:t>19</a:t>
            </a:fld>
            <a:endParaRPr lang="en-US"/>
          </a:p>
        </p:txBody>
      </p:sp>
    </p:spTree>
    <p:extLst>
      <p:ext uri="{BB962C8B-B14F-4D97-AF65-F5344CB8AC3E}">
        <p14:creationId xmlns:p14="http://schemas.microsoft.com/office/powerpoint/2010/main" val="3943470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96FD-23DF-A4FA-6D19-A7AD074CD7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8677E7-C2F1-E88F-CBF8-BD14F96B7D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C5F387-23D4-CE5C-270E-D35B1E641F19}"/>
              </a:ext>
            </a:extLst>
          </p:cNvPr>
          <p:cNvSpPr>
            <a:spLocks noGrp="1"/>
          </p:cNvSpPr>
          <p:nvPr>
            <p:ph type="body" idx="1"/>
          </p:nvPr>
        </p:nvSpPr>
        <p:spPr/>
        <p:txBody>
          <a:bodyPr/>
          <a:lstStyle/>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a (Multi-agent Training)</a:t>
            </a:r>
            <a:r>
              <a:rPr lang="zh-CN" altLang="en-US" b="0" i="0">
                <a:solidFill>
                  <a:srgbClr val="060607"/>
                </a:solidFill>
                <a:effectLst/>
                <a:latin typeface="-apple-system"/>
              </a:rPr>
              <a:t>：比较了使用</a:t>
            </a:r>
            <a:r>
              <a:rPr lang="en-US" altLang="zh-CN" b="0" i="0">
                <a:solidFill>
                  <a:srgbClr val="060607"/>
                </a:solidFill>
                <a:effectLst/>
                <a:latin typeface="-apple-system"/>
              </a:rPr>
              <a:t>CSPL</a:t>
            </a:r>
            <a:r>
              <a:rPr lang="zh-CN" altLang="en-US" b="0" i="0">
                <a:solidFill>
                  <a:srgbClr val="060607"/>
                </a:solidFill>
                <a:effectLst/>
                <a:latin typeface="-apple-system"/>
              </a:rPr>
              <a:t>（课程自学习）和不使用</a:t>
            </a:r>
            <a:r>
              <a:rPr lang="en-US" altLang="zh-CN" b="0" i="0">
                <a:solidFill>
                  <a:srgbClr val="060607"/>
                </a:solidFill>
                <a:effectLst/>
                <a:latin typeface="-apple-system"/>
              </a:rPr>
              <a:t>CSPL</a:t>
            </a:r>
            <a:r>
              <a:rPr lang="zh-CN" altLang="en-US" b="0" i="0">
                <a:solidFill>
                  <a:srgbClr val="060607"/>
                </a:solidFill>
                <a:effectLst/>
                <a:latin typeface="-apple-system"/>
              </a:rPr>
              <a:t>的多智能体训练方法。结果显示，使用</a:t>
            </a:r>
            <a:r>
              <a:rPr lang="en-US" altLang="zh-CN" b="0" i="0">
                <a:solidFill>
                  <a:srgbClr val="060607"/>
                </a:solidFill>
                <a:effectLst/>
                <a:latin typeface="-apple-system"/>
              </a:rPr>
              <a:t>CSPL</a:t>
            </a:r>
            <a:r>
              <a:rPr lang="zh-CN" altLang="en-US" b="0" i="0">
                <a:solidFill>
                  <a:srgbClr val="060607"/>
                </a:solidFill>
                <a:effectLst/>
                <a:latin typeface="-apple-system"/>
              </a:rPr>
              <a:t>的训练方法能够达到更高的</a:t>
            </a:r>
            <a:r>
              <a:rPr lang="en-US" altLang="zh-CN" b="0" i="0">
                <a:solidFill>
                  <a:srgbClr val="060607"/>
                </a:solidFill>
                <a:effectLst/>
                <a:latin typeface="-apple-system"/>
              </a:rPr>
              <a:t>Elo</a:t>
            </a:r>
            <a:r>
              <a:rPr lang="zh-CN" altLang="en-US" b="0" i="0">
                <a:solidFill>
                  <a:srgbClr val="060607"/>
                </a:solidFill>
                <a:effectLst/>
                <a:latin typeface="-apple-system"/>
              </a:rPr>
              <a:t>分数，表明其训练效果更好。</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b (Value Function)</a:t>
            </a:r>
            <a:r>
              <a:rPr lang="zh-CN" altLang="en-US" b="0" i="0">
                <a:solidFill>
                  <a:srgbClr val="060607"/>
                </a:solidFill>
                <a:effectLst/>
                <a:latin typeface="-apple-system"/>
              </a:rPr>
              <a:t>：展示了不同价值函数设计对性能的影响。包括基线方法、加入对手信息的方法和加入多智能体价值（</a:t>
            </a:r>
            <a:r>
              <a:rPr lang="en-US" altLang="zh-CN" b="0" i="0">
                <a:solidFill>
                  <a:srgbClr val="060607"/>
                </a:solidFill>
                <a:effectLst/>
                <a:latin typeface="-apple-system"/>
              </a:rPr>
              <a:t>MHV</a:t>
            </a:r>
            <a:r>
              <a:rPr lang="zh-CN" altLang="en-US" b="0" i="0">
                <a:solidFill>
                  <a:srgbClr val="060607"/>
                </a:solidFill>
                <a:effectLst/>
                <a:latin typeface="-apple-system"/>
              </a:rPr>
              <a:t>）的方法。</a:t>
            </a:r>
            <a:endParaRPr lang="en-US" altLang="zh-CN" b="0" i="0">
              <a:solidFill>
                <a:srgbClr val="060607"/>
              </a:solidFill>
              <a:effectLst/>
              <a:latin typeface="-apple-system"/>
            </a:endParaRPr>
          </a:p>
          <a:p>
            <a:pPr algn="l">
              <a:buFont typeface="Arial" panose="020B0604020202020204" pitchFamily="34" charset="0"/>
              <a:buNone/>
            </a:pPr>
            <a:r>
              <a:rPr lang="zh-CN" altLang="en-US" b="0" i="0">
                <a:solidFill>
                  <a:srgbClr val="060607"/>
                </a:solidFill>
                <a:effectLst/>
                <a:latin typeface="-apple-system"/>
              </a:rPr>
              <a:t>加入对手信息和</a:t>
            </a:r>
            <a:r>
              <a:rPr lang="en-US" altLang="zh-CN" b="0" i="0">
                <a:solidFill>
                  <a:srgbClr val="060607"/>
                </a:solidFill>
                <a:effectLst/>
                <a:latin typeface="-apple-system"/>
              </a:rPr>
              <a:t>MHV</a:t>
            </a:r>
            <a:r>
              <a:rPr lang="zh-CN" altLang="en-US" b="0" i="0">
                <a:solidFill>
                  <a:srgbClr val="060607"/>
                </a:solidFill>
                <a:effectLst/>
                <a:latin typeface="-apple-system"/>
              </a:rPr>
              <a:t>的方法都提高了</a:t>
            </a:r>
            <a:r>
              <a:rPr lang="en-US" altLang="zh-CN" b="0" i="0">
                <a:solidFill>
                  <a:srgbClr val="060607"/>
                </a:solidFill>
                <a:effectLst/>
                <a:latin typeface="-apple-system"/>
              </a:rPr>
              <a:t>Elo</a:t>
            </a:r>
            <a:r>
              <a:rPr lang="zh-CN" altLang="en-US" b="0" i="0">
                <a:solidFill>
                  <a:srgbClr val="060607"/>
                </a:solidFill>
                <a:effectLst/>
                <a:latin typeface="-apple-system"/>
              </a:rPr>
              <a:t>分数，说明这些方法能够更准确地估计游戏状态的价值。</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c (Policy Update)</a:t>
            </a:r>
            <a:r>
              <a:rPr lang="zh-CN" altLang="en-US" b="0" i="0">
                <a:solidFill>
                  <a:srgbClr val="060607"/>
                </a:solidFill>
                <a:effectLst/>
                <a:latin typeface="-apple-system"/>
              </a:rPr>
              <a:t>：比较了不同的策略更新方法，包括不使用</a:t>
            </a:r>
            <a:r>
              <a:rPr lang="en-US" altLang="zh-CN" b="0" i="0">
                <a:solidFill>
                  <a:srgbClr val="060607"/>
                </a:solidFill>
                <a:effectLst/>
                <a:latin typeface="-apple-system"/>
              </a:rPr>
              <a:t>dual-clip</a:t>
            </a:r>
            <a:r>
              <a:rPr lang="zh-CN" altLang="en-US" b="0" i="0">
                <a:solidFill>
                  <a:srgbClr val="060607"/>
                </a:solidFill>
                <a:effectLst/>
                <a:latin typeface="-apple-system"/>
              </a:rPr>
              <a:t>（</a:t>
            </a:r>
            <a:r>
              <a:rPr lang="en-US" altLang="zh-CN" b="0" i="0">
                <a:solidFill>
                  <a:srgbClr val="060607"/>
                </a:solidFill>
                <a:effectLst/>
                <a:latin typeface="-apple-system"/>
              </a:rPr>
              <a:t>w/o dual-clip</a:t>
            </a:r>
            <a:r>
              <a:rPr lang="zh-CN" altLang="en-US" b="0" i="0">
                <a:solidFill>
                  <a:srgbClr val="060607"/>
                </a:solidFill>
                <a:effectLst/>
                <a:latin typeface="-apple-system"/>
              </a:rPr>
              <a:t>）和使用</a:t>
            </a:r>
            <a:r>
              <a:rPr lang="en-US" altLang="zh-CN" b="0" i="0">
                <a:solidFill>
                  <a:srgbClr val="060607"/>
                </a:solidFill>
                <a:effectLst/>
                <a:latin typeface="-apple-system"/>
              </a:rPr>
              <a:t>dual-clip</a:t>
            </a:r>
            <a:r>
              <a:rPr lang="zh-CN" altLang="en-US" b="0" i="0">
                <a:solidFill>
                  <a:srgbClr val="060607"/>
                </a:solidFill>
                <a:effectLst/>
                <a:latin typeface="-apple-system"/>
              </a:rPr>
              <a:t>（</a:t>
            </a:r>
            <a:r>
              <a:rPr lang="en-US" altLang="zh-CN" b="0" i="0">
                <a:solidFill>
                  <a:srgbClr val="060607"/>
                </a:solidFill>
                <a:effectLst/>
                <a:latin typeface="-apple-system"/>
              </a:rPr>
              <a:t>w dual-clip</a:t>
            </a:r>
            <a:r>
              <a:rPr lang="zh-CN" altLang="en-US" b="0" i="0">
                <a:solidFill>
                  <a:srgbClr val="060607"/>
                </a:solidFill>
                <a:effectLst/>
                <a:latin typeface="-apple-system"/>
              </a:rPr>
              <a:t>）。</a:t>
            </a:r>
            <a:endParaRPr lang="en-US" altLang="zh-CN" b="0" i="0">
              <a:solidFill>
                <a:srgbClr val="060607"/>
              </a:solidFill>
              <a:effectLst/>
              <a:latin typeface="-apple-system"/>
            </a:endParaRPr>
          </a:p>
          <a:p>
            <a:pPr algn="l">
              <a:buFont typeface="Arial" panose="020B0604020202020204" pitchFamily="34" charset="0"/>
              <a:buNone/>
            </a:pPr>
            <a:r>
              <a:rPr lang="zh-CN" altLang="en-US" b="0" i="0">
                <a:solidFill>
                  <a:srgbClr val="060607"/>
                </a:solidFill>
                <a:effectLst/>
                <a:latin typeface="-apple-system"/>
              </a:rPr>
              <a:t>使用</a:t>
            </a:r>
            <a:r>
              <a:rPr lang="en-US" altLang="zh-CN" b="0" i="0">
                <a:solidFill>
                  <a:srgbClr val="060607"/>
                </a:solidFill>
                <a:effectLst/>
                <a:latin typeface="-apple-system"/>
              </a:rPr>
              <a:t>dual-clip</a:t>
            </a:r>
            <a:r>
              <a:rPr lang="zh-CN" altLang="en-US" b="0" i="0">
                <a:solidFill>
                  <a:srgbClr val="060607"/>
                </a:solidFill>
                <a:effectLst/>
                <a:latin typeface="-apple-system"/>
              </a:rPr>
              <a:t>的方法达到了更高的</a:t>
            </a:r>
            <a:r>
              <a:rPr lang="en-US" altLang="zh-CN" b="0" i="0">
                <a:solidFill>
                  <a:srgbClr val="060607"/>
                </a:solidFill>
                <a:effectLst/>
                <a:latin typeface="-apple-system"/>
              </a:rPr>
              <a:t>Elo</a:t>
            </a:r>
            <a:r>
              <a:rPr lang="zh-CN" altLang="en-US" b="0" i="0">
                <a:solidFill>
                  <a:srgbClr val="060607"/>
                </a:solidFill>
                <a:effectLst/>
                <a:latin typeface="-apple-system"/>
              </a:rPr>
              <a:t>分数，表明这种方法在策略更新时更加稳定。</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d (Bots Baseline)</a:t>
            </a:r>
            <a:r>
              <a:rPr lang="zh-CN" altLang="en-US" b="0" i="0">
                <a:solidFill>
                  <a:srgbClr val="060607"/>
                </a:solidFill>
                <a:effectLst/>
                <a:latin typeface="-apple-system"/>
              </a:rPr>
              <a:t>：展示了不同水平的内置机器人基线，包括不操作的机器人（</a:t>
            </a:r>
            <a:r>
              <a:rPr lang="en-US" altLang="zh-CN" b="0" i="0">
                <a:solidFill>
                  <a:srgbClr val="060607"/>
                </a:solidFill>
                <a:effectLst/>
                <a:latin typeface="-apple-system"/>
              </a:rPr>
              <a:t>No-op bots</a:t>
            </a:r>
            <a:r>
              <a:rPr lang="zh-CN" altLang="en-US" b="0" i="0">
                <a:solidFill>
                  <a:srgbClr val="060607"/>
                </a:solidFill>
                <a:effectLst/>
                <a:latin typeface="-apple-system"/>
              </a:rPr>
              <a:t>）、基于人类游戏数据的监督学习机器人（</a:t>
            </a:r>
            <a:r>
              <a:rPr lang="en-US" altLang="zh-CN" b="0" i="0">
                <a:solidFill>
                  <a:srgbClr val="060607"/>
                </a:solidFill>
                <a:effectLst/>
                <a:latin typeface="-apple-system"/>
              </a:rPr>
              <a:t>SL</a:t>
            </a:r>
            <a:r>
              <a:rPr lang="zh-CN" altLang="en-US" b="0" i="0">
                <a:solidFill>
                  <a:srgbClr val="060607"/>
                </a:solidFill>
                <a:effectLst/>
                <a:latin typeface="-apple-system"/>
              </a:rPr>
              <a:t>）和最终的强化学习机器人（</a:t>
            </a:r>
            <a:r>
              <a:rPr lang="en-US" altLang="zh-CN" b="0" i="0">
                <a:solidFill>
                  <a:srgbClr val="060607"/>
                </a:solidFill>
                <a:effectLst/>
                <a:latin typeface="-apple-system"/>
              </a:rPr>
              <a:t>RL</a:t>
            </a:r>
            <a:r>
              <a:rPr lang="zh-CN" altLang="en-US" b="0" i="0">
                <a:solidFill>
                  <a:srgbClr val="060607"/>
                </a:solidFill>
                <a:effectLst/>
                <a:latin typeface="-apple-system"/>
              </a:rPr>
              <a:t>）。</a:t>
            </a:r>
            <a:endParaRPr lang="en-US" altLang="zh-CN" b="0" i="0">
              <a:solidFill>
                <a:srgbClr val="060607"/>
              </a:solidFill>
              <a:effectLst/>
              <a:latin typeface="-apple-system"/>
            </a:endParaRPr>
          </a:p>
          <a:p>
            <a:pPr algn="l">
              <a:buFont typeface="Arial" panose="020B0604020202020204" pitchFamily="34" charset="0"/>
              <a:buNone/>
            </a:pPr>
            <a:r>
              <a:rPr lang="zh-CN" altLang="en-US" b="0" i="0">
                <a:solidFill>
                  <a:srgbClr val="060607"/>
                </a:solidFill>
                <a:effectLst/>
                <a:latin typeface="-apple-system"/>
              </a:rPr>
              <a:t>强化学习机器人的</a:t>
            </a:r>
            <a:r>
              <a:rPr lang="en-US" altLang="zh-CN" b="0" i="0">
                <a:solidFill>
                  <a:srgbClr val="060607"/>
                </a:solidFill>
                <a:effectLst/>
                <a:latin typeface="-apple-system"/>
              </a:rPr>
              <a:t>Elo</a:t>
            </a:r>
            <a:r>
              <a:rPr lang="zh-CN" altLang="en-US" b="0" i="0">
                <a:solidFill>
                  <a:srgbClr val="060607"/>
                </a:solidFill>
                <a:effectLst/>
                <a:latin typeface="-apple-system"/>
              </a:rPr>
              <a:t>分数最高，显示了其优越的性能。</a:t>
            </a:r>
          </a:p>
          <a:p>
            <a:pPr algn="l">
              <a:buFont typeface="Arial" panose="020B0604020202020204" pitchFamily="34" charset="0"/>
              <a:buChar char="•"/>
            </a:pPr>
            <a:r>
              <a:rPr lang="zh-CN" altLang="en-US" b="1" i="0">
                <a:solidFill>
                  <a:srgbClr val="060607"/>
                </a:solidFill>
                <a:effectLst/>
                <a:latin typeface="-apple-system"/>
              </a:rPr>
              <a:t>图</a:t>
            </a:r>
            <a:r>
              <a:rPr lang="en-US" altLang="zh-CN" b="1" i="0">
                <a:solidFill>
                  <a:srgbClr val="060607"/>
                </a:solidFill>
                <a:effectLst/>
                <a:latin typeface="-apple-system"/>
              </a:rPr>
              <a:t>e (Drafting Methods)</a:t>
            </a:r>
            <a:r>
              <a:rPr lang="zh-CN" altLang="en-US" b="0" i="0">
                <a:solidFill>
                  <a:srgbClr val="060607"/>
                </a:solidFill>
                <a:effectLst/>
                <a:latin typeface="-apple-system"/>
              </a:rPr>
              <a:t>：比较了不同的选秀方法，包括随机选择（</a:t>
            </a:r>
            <a:r>
              <a:rPr lang="en-US" altLang="zh-CN" b="0" i="0">
                <a:solidFill>
                  <a:srgbClr val="060607"/>
                </a:solidFill>
                <a:effectLst/>
                <a:latin typeface="-apple-system"/>
              </a:rPr>
              <a:t>RD</a:t>
            </a:r>
            <a:r>
              <a:rPr lang="zh-CN" altLang="en-US" b="0" i="0">
                <a:solidFill>
                  <a:srgbClr val="060607"/>
                </a:solidFill>
                <a:effectLst/>
                <a:latin typeface="-apple-system"/>
              </a:rPr>
              <a:t>）、选择胜率最高的英雄（</a:t>
            </a:r>
            <a:r>
              <a:rPr lang="en-US" altLang="zh-CN" b="0" i="0">
                <a:solidFill>
                  <a:srgbClr val="060607"/>
                </a:solidFill>
                <a:effectLst/>
                <a:latin typeface="-apple-system"/>
              </a:rPr>
              <a:t>HWR</a:t>
            </a:r>
            <a:r>
              <a:rPr lang="zh-CN" altLang="en-US" b="0" i="0">
                <a:solidFill>
                  <a:srgbClr val="060607"/>
                </a:solidFill>
                <a:effectLst/>
                <a:latin typeface="-apple-system"/>
              </a:rPr>
              <a:t>）和使用蒙特卡洛树搜索（</a:t>
            </a:r>
            <a:r>
              <a:rPr lang="en-US" altLang="zh-CN" b="0" i="0">
                <a:solidFill>
                  <a:srgbClr val="060607"/>
                </a:solidFill>
                <a:effectLst/>
                <a:latin typeface="-apple-system"/>
              </a:rPr>
              <a:t>MCTS</a:t>
            </a:r>
            <a:r>
              <a:rPr lang="zh-CN" altLang="en-US" b="0" i="0">
                <a:solidFill>
                  <a:srgbClr val="060607"/>
                </a:solidFill>
                <a:effectLst/>
                <a:latin typeface="-apple-system"/>
              </a:rPr>
              <a:t>）的方法。</a:t>
            </a:r>
            <a:endParaRPr lang="en-US" altLang="zh-CN" b="0" i="0">
              <a:solidFill>
                <a:srgbClr val="060607"/>
              </a:solidFill>
              <a:effectLst/>
              <a:latin typeface="-apple-system"/>
            </a:endParaRPr>
          </a:p>
          <a:p>
            <a:pPr algn="l">
              <a:buFont typeface="Arial" panose="020B0604020202020204" pitchFamily="34" charset="0"/>
              <a:buNone/>
            </a:pPr>
            <a:r>
              <a:rPr lang="en-US" altLang="zh-CN" b="0" i="0">
                <a:solidFill>
                  <a:srgbClr val="060607"/>
                </a:solidFill>
                <a:effectLst/>
                <a:latin typeface="-apple-system"/>
              </a:rPr>
              <a:t>MCTS</a:t>
            </a:r>
            <a:r>
              <a:rPr lang="zh-CN" altLang="en-US" b="0" i="0">
                <a:solidFill>
                  <a:srgbClr val="060607"/>
                </a:solidFill>
                <a:effectLst/>
                <a:latin typeface="-apple-system"/>
              </a:rPr>
              <a:t>方法的胜率最高，表明这是一种更有效的选秀策略。</a:t>
            </a:r>
          </a:p>
          <a:p>
            <a:pPr algn="l">
              <a:buFont typeface="+mj-lt"/>
              <a:buAutoNum type="arabicPeriod"/>
            </a:pPr>
            <a:endParaRPr lang="zh-CN" altLang="en-US" b="0" i="0">
              <a:solidFill>
                <a:srgbClr val="060607"/>
              </a:solidFill>
              <a:effectLst/>
              <a:latin typeface="-apple-system"/>
            </a:endParaRPr>
          </a:p>
        </p:txBody>
      </p:sp>
      <p:sp>
        <p:nvSpPr>
          <p:cNvPr id="4" name="灯片编号占位符 3">
            <a:extLst>
              <a:ext uri="{FF2B5EF4-FFF2-40B4-BE49-F238E27FC236}">
                <a16:creationId xmlns:a16="http://schemas.microsoft.com/office/drawing/2014/main" id="{56E8B817-B567-693B-EE69-D92FDF31FA1D}"/>
              </a:ext>
            </a:extLst>
          </p:cNvPr>
          <p:cNvSpPr>
            <a:spLocks noGrp="1"/>
          </p:cNvSpPr>
          <p:nvPr>
            <p:ph type="sldNum" sz="quarter" idx="5"/>
          </p:nvPr>
        </p:nvSpPr>
        <p:spPr/>
        <p:txBody>
          <a:bodyPr/>
          <a:lstStyle/>
          <a:p>
            <a:fld id="{582B44AB-E766-404D-85A1-06018E740D4D}" type="slidenum">
              <a:rPr lang="en-US" smtClean="0"/>
              <a:t>20</a:t>
            </a:fld>
            <a:endParaRPr lang="en-US"/>
          </a:p>
        </p:txBody>
      </p:sp>
    </p:spTree>
    <p:extLst>
      <p:ext uri="{BB962C8B-B14F-4D97-AF65-F5344CB8AC3E}">
        <p14:creationId xmlns:p14="http://schemas.microsoft.com/office/powerpoint/2010/main" val="306957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F9A9E-3C5D-96D6-30A4-59A8FC0D8A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3FEDB4-433E-4A8C-4C25-DBC7AD51D89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5B48B4A-D797-5EE6-B1FE-62A3FA95525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0850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1">
                    <a:lumMod val="85000"/>
                    <a:lumOff val="15000"/>
                  </a:schemeClr>
                </a:solidFill>
                <a:latin typeface="+mn-ea"/>
                <a:cs typeface="+mn-ea"/>
              </a:rPr>
              <a:t>游戏复杂性：</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游戏因其复杂性和多样化的游戏机制，被认为是</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研究的重要和合适的测试平台。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1">
                    <a:lumMod val="85000"/>
                    <a:lumOff val="15000"/>
                  </a:schemeClr>
                </a:solidFill>
                <a:latin typeface="+mn-ea"/>
                <a:cs typeface="+mn-ea"/>
              </a:rPr>
              <a:t>监督学习的应用：本文探索了监督学习在构建</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代理方面的潜力。</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1">
                    <a:lumMod val="85000"/>
                    <a:lumOff val="15000"/>
                  </a:schemeClr>
                </a:solidFill>
                <a:latin typeface="+mn-ea"/>
                <a:cs typeface="+mn-ea"/>
              </a:rPr>
              <a:t>论文回顾了在非实时战略（</a:t>
            </a:r>
            <a:r>
              <a:rPr lang="en-US" altLang="zh-CN">
                <a:solidFill>
                  <a:schemeClr val="tx1">
                    <a:lumMod val="85000"/>
                    <a:lumOff val="15000"/>
                  </a:schemeClr>
                </a:solidFill>
                <a:latin typeface="+mn-ea"/>
                <a:cs typeface="+mn-ea"/>
              </a:rPr>
              <a:t>Non-RTS</a:t>
            </a:r>
            <a:r>
              <a:rPr lang="zh-CN" altLang="en-US">
                <a:solidFill>
                  <a:schemeClr val="tx1">
                    <a:lumMod val="85000"/>
                    <a:lumOff val="15000"/>
                  </a:schemeClr>
                </a:solidFill>
                <a:latin typeface="+mn-ea"/>
                <a:cs typeface="+mn-ea"/>
              </a:rPr>
              <a:t>）游戏、实时战略（</a:t>
            </a:r>
            <a:r>
              <a:rPr lang="en-US" altLang="zh-CN">
                <a:solidFill>
                  <a:schemeClr val="tx1">
                    <a:lumMod val="85000"/>
                    <a:lumOff val="15000"/>
                  </a:schemeClr>
                </a:solidFill>
                <a:latin typeface="+mn-ea"/>
                <a:cs typeface="+mn-ea"/>
              </a:rPr>
              <a:t>RTS</a:t>
            </a:r>
            <a:r>
              <a:rPr lang="zh-CN" altLang="en-US">
                <a:solidFill>
                  <a:schemeClr val="tx1">
                    <a:lumMod val="85000"/>
                    <a:lumOff val="15000"/>
                  </a:schemeClr>
                </a:solidFill>
                <a:latin typeface="+mn-ea"/>
                <a:cs typeface="+mn-ea"/>
              </a:rPr>
              <a:t>）游戏和</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游戏中系统级</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的应用。</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22</a:t>
            </a:fld>
            <a:endParaRPr lang="en-US"/>
          </a:p>
        </p:txBody>
      </p:sp>
    </p:spTree>
    <p:extLst>
      <p:ext uri="{BB962C8B-B14F-4D97-AF65-F5344CB8AC3E}">
        <p14:creationId xmlns:p14="http://schemas.microsoft.com/office/powerpoint/2010/main" val="283615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D01F-E7E7-0546-D659-0D7E12F3F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932C3B-9401-9414-8D56-3EEBF5FC79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8084DD-FBF9-BD40-DAFC-472246403EBD}"/>
              </a:ext>
            </a:extLst>
          </p:cNvPr>
          <p:cNvSpPr>
            <a:spLocks noGrp="1"/>
          </p:cNvSpPr>
          <p:nvPr>
            <p:ph type="body" idx="1"/>
          </p:nvPr>
        </p:nvSpPr>
        <p:spPr/>
        <p:txBody>
          <a:bodyPr/>
          <a:lstStyle/>
          <a:p>
            <a:r>
              <a:rPr lang="zh-CN" altLang="zh-CN" sz="1800">
                <a:effectLst/>
                <a:latin typeface="Calibri" panose="020F0502020204030204" pitchFamily="34" charset="0"/>
                <a:ea typeface="宋体" panose="02010600030101010101" pitchFamily="2" charset="-122"/>
                <a:cs typeface="Times New Roman" panose="02020603050405020304" pitchFamily="18" charset="0"/>
              </a:rPr>
              <a:t>多人在线对战竞技场</a:t>
            </a:r>
            <a:r>
              <a:rPr lang="zh-CN" altLang="zh-CN" sz="1800">
                <a:effectLst/>
                <a:ea typeface="Calibri" panose="020F0502020204030204" pitchFamily="34" charset="0"/>
                <a:cs typeface="Times New Roman" panose="02020603050405020304" pitchFamily="18" charset="0"/>
              </a:rPr>
              <a:t> </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a:effectLst/>
                <a:latin typeface="Calibri" panose="020F0502020204030204" pitchFamily="34" charset="0"/>
                <a:ea typeface="宋体" panose="02010600030101010101" pitchFamily="2" charset="-122"/>
                <a:cs typeface="Times New Roman" panose="02020603050405020304" pitchFamily="18" charset="0"/>
              </a:rPr>
              <a:t>MOBA</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p:sp>
        <p:nvSpPr>
          <p:cNvPr id="4" name="灯片编号占位符 3">
            <a:extLst>
              <a:ext uri="{FF2B5EF4-FFF2-40B4-BE49-F238E27FC236}">
                <a16:creationId xmlns:a16="http://schemas.microsoft.com/office/drawing/2014/main" id="{EA5AAD66-41BB-030E-0B3D-79EF27EC75C2}"/>
              </a:ext>
            </a:extLst>
          </p:cNvPr>
          <p:cNvSpPr>
            <a:spLocks noGrp="1"/>
          </p:cNvSpPr>
          <p:nvPr>
            <p:ph type="sldNum" sz="quarter" idx="5"/>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1912786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两篇论文都致力于提升</a:t>
            </a:r>
            <a:r>
              <a:rPr lang="en-US" altLang="zh-CN" b="0" i="0">
                <a:solidFill>
                  <a:srgbClr val="060607"/>
                </a:solidFill>
                <a:effectLst/>
                <a:latin typeface="-apple-system"/>
              </a:rPr>
              <a:t>MOBA</a:t>
            </a:r>
            <a:r>
              <a:rPr lang="zh-CN" altLang="en-US" b="0" i="0">
                <a:solidFill>
                  <a:srgbClr val="060607"/>
                </a:solidFill>
                <a:effectLst/>
                <a:latin typeface="-apple-system"/>
              </a:rPr>
              <a:t>游戏</a:t>
            </a:r>
            <a:r>
              <a:rPr lang="en-US" altLang="zh-CN" b="0" i="0">
                <a:solidFill>
                  <a:srgbClr val="060607"/>
                </a:solidFill>
                <a:effectLst/>
                <a:latin typeface="-apple-system"/>
              </a:rPr>
              <a:t>AI</a:t>
            </a:r>
            <a:r>
              <a:rPr lang="zh-CN" altLang="en-US" b="0" i="0">
                <a:solidFill>
                  <a:srgbClr val="060607"/>
                </a:solidFill>
                <a:effectLst/>
                <a:latin typeface="-apple-system"/>
              </a:rPr>
              <a:t>的性能和能力，第一篇论文侧重于通过深度强化学习解决大规模英雄池的挑战，</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第二篇论文侧重于通过监督学习实现人类水平的表现。两篇论文都对游戏</a:t>
            </a:r>
            <a:r>
              <a:rPr lang="en-US" altLang="zh-CN" b="0" i="0">
                <a:solidFill>
                  <a:srgbClr val="060607"/>
                </a:solidFill>
                <a:effectLst/>
                <a:latin typeface="-apple-system"/>
              </a:rPr>
              <a:t>AI</a:t>
            </a:r>
            <a:r>
              <a:rPr lang="zh-CN" altLang="en-US" b="0" i="0">
                <a:solidFill>
                  <a:srgbClr val="060607"/>
                </a:solidFill>
                <a:effectLst/>
                <a:latin typeface="-apple-system"/>
              </a:rPr>
              <a:t>领域做出了重要贡献，推动了</a:t>
            </a:r>
            <a:r>
              <a:rPr lang="en-US" altLang="zh-CN" b="0" i="0">
                <a:solidFill>
                  <a:srgbClr val="060607"/>
                </a:solidFill>
                <a:effectLst/>
                <a:latin typeface="-apple-system"/>
              </a:rPr>
              <a:t>AI</a:t>
            </a:r>
            <a:r>
              <a:rPr lang="zh-CN" altLang="en-US" b="0" i="0">
                <a:solidFill>
                  <a:srgbClr val="060607"/>
                </a:solidFill>
                <a:effectLst/>
                <a:latin typeface="-apple-system"/>
              </a:rPr>
              <a:t>在复杂游戏环境中的研究和应用。</a:t>
            </a:r>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25</a:t>
            </a:fld>
            <a:endParaRPr lang="en-US"/>
          </a:p>
        </p:txBody>
      </p:sp>
    </p:spTree>
    <p:extLst>
      <p:ext uri="{BB962C8B-B14F-4D97-AF65-F5344CB8AC3E}">
        <p14:creationId xmlns:p14="http://schemas.microsoft.com/office/powerpoint/2010/main" val="2366351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a:solidFill>
                  <a:srgbClr val="060607"/>
                </a:solidFill>
                <a:effectLst/>
                <a:latin typeface="-apple-system"/>
              </a:rPr>
              <a:t>OpenAI Five</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游戏</a:t>
            </a:r>
            <a:r>
              <a:rPr lang="zh-CN" altLang="en-US" b="0" i="0">
                <a:solidFill>
                  <a:srgbClr val="060607"/>
                </a:solidFill>
                <a:effectLst/>
                <a:latin typeface="-apple-system"/>
              </a:rPr>
              <a:t>：</a:t>
            </a:r>
            <a:r>
              <a:rPr lang="en-US" altLang="zh-CN" b="0" i="0">
                <a:solidFill>
                  <a:srgbClr val="060607"/>
                </a:solidFill>
                <a:effectLst/>
                <a:latin typeface="-apple-system"/>
              </a:rPr>
              <a:t>Dota 2</a:t>
            </a:r>
          </a:p>
          <a:p>
            <a:pPr marL="742950" lvl="1" indent="-285750" algn="l">
              <a:buFont typeface="+mj-lt"/>
              <a:buAutoNum type="arabicPeriod"/>
            </a:pPr>
            <a:r>
              <a:rPr lang="zh-CN" altLang="en-US" b="1" i="0">
                <a:solidFill>
                  <a:srgbClr val="060607"/>
                </a:solidFill>
                <a:effectLst/>
                <a:latin typeface="-apple-system"/>
              </a:rPr>
              <a:t>方法</a:t>
            </a:r>
            <a:r>
              <a:rPr lang="zh-CN" altLang="en-US" b="0" i="0">
                <a:solidFill>
                  <a:srgbClr val="060607"/>
                </a:solidFill>
                <a:effectLst/>
                <a:latin typeface="-apple-system"/>
              </a:rPr>
              <a:t>：强化学习（</a:t>
            </a:r>
            <a:r>
              <a:rPr lang="en-US" altLang="zh-CN" b="0" i="0">
                <a:solidFill>
                  <a:srgbClr val="060607"/>
                </a:solidFill>
                <a:effectLst/>
                <a:latin typeface="-apple-system"/>
              </a:rPr>
              <a:t>Reinforcement Learning</a:t>
            </a:r>
            <a:r>
              <a:rPr lang="zh-CN" altLang="en-US" b="0" i="0">
                <a:solidFill>
                  <a:srgbClr val="060607"/>
                </a:solidFill>
                <a:effectLst/>
                <a:latin typeface="-apple-system"/>
              </a:rPr>
              <a:t>）、近端策略优化（</a:t>
            </a:r>
            <a:r>
              <a:rPr lang="en-US" altLang="zh-CN" b="0" i="0">
                <a:solidFill>
                  <a:srgbClr val="060607"/>
                </a:solidFill>
                <a:effectLst/>
                <a:latin typeface="-apple-system"/>
              </a:rPr>
              <a:t>PPO</a:t>
            </a:r>
            <a:r>
              <a:rPr lang="zh-CN" altLang="en-US" b="0" i="0">
                <a:solidFill>
                  <a:srgbClr val="060607"/>
                </a:solidFill>
                <a:effectLst/>
                <a:latin typeface="-apple-system"/>
              </a:rPr>
              <a:t>）进行训练、非政策适应、动作头的建模</a:t>
            </a:r>
          </a:p>
          <a:p>
            <a:pPr marL="742950" lvl="1" indent="-285750" algn="l">
              <a:buFont typeface="+mj-lt"/>
              <a:buAutoNum type="arabicPeriod"/>
            </a:pPr>
            <a:r>
              <a:rPr lang="zh-CN" altLang="en-US" b="1" i="0">
                <a:solidFill>
                  <a:srgbClr val="060607"/>
                </a:solidFill>
                <a:effectLst/>
                <a:latin typeface="-apple-system"/>
              </a:rPr>
              <a:t>备注</a:t>
            </a:r>
            <a:r>
              <a:rPr lang="zh-CN" altLang="en-US" b="0" i="0">
                <a:solidFill>
                  <a:srgbClr val="060607"/>
                </a:solidFill>
                <a:effectLst/>
                <a:latin typeface="-apple-system"/>
              </a:rPr>
              <a:t>：在</a:t>
            </a:r>
            <a:r>
              <a:rPr lang="en-US" altLang="zh-CN" b="0" i="0">
                <a:solidFill>
                  <a:srgbClr val="060607"/>
                </a:solidFill>
                <a:effectLst/>
                <a:latin typeface="-apple-system"/>
              </a:rPr>
              <a:t>2019</a:t>
            </a:r>
            <a:r>
              <a:rPr lang="zh-CN" altLang="en-US" b="0" i="0">
                <a:solidFill>
                  <a:srgbClr val="060607"/>
                </a:solidFill>
                <a:effectLst/>
                <a:latin typeface="-apple-system"/>
              </a:rPr>
              <a:t>年</a:t>
            </a:r>
            <a:r>
              <a:rPr lang="en-US" altLang="zh-CN" b="0" i="0">
                <a:solidFill>
                  <a:srgbClr val="060607"/>
                </a:solidFill>
                <a:effectLst/>
                <a:latin typeface="-apple-system"/>
              </a:rPr>
              <a:t>12</a:t>
            </a:r>
            <a:r>
              <a:rPr lang="zh-CN" altLang="en-US" b="0" i="0">
                <a:solidFill>
                  <a:srgbClr val="060607"/>
                </a:solidFill>
                <a:effectLst/>
                <a:latin typeface="-apple-system"/>
              </a:rPr>
              <a:t>月发布，研究了宏观策略</a:t>
            </a:r>
            <a:r>
              <a:rPr lang="en-US" altLang="zh-CN" b="0" i="0">
                <a:solidFill>
                  <a:srgbClr val="060607"/>
                </a:solidFill>
                <a:effectLst/>
                <a:latin typeface="-apple-system"/>
              </a:rPr>
              <a:t>+</a:t>
            </a:r>
            <a:r>
              <a:rPr lang="zh-CN" altLang="en-US" b="0" i="0">
                <a:solidFill>
                  <a:srgbClr val="060607"/>
                </a:solidFill>
                <a:effectLst/>
                <a:latin typeface="-apple-system"/>
              </a:rPr>
              <a:t>微观策略，没有更复杂的多代理 </a:t>
            </a:r>
            <a:r>
              <a:rPr lang="en-US" altLang="zh-CN" b="0" i="0">
                <a:solidFill>
                  <a:srgbClr val="060607"/>
                </a:solidFill>
                <a:effectLst/>
                <a:latin typeface="-apple-system"/>
              </a:rPr>
              <a:t>5v5 </a:t>
            </a:r>
            <a:r>
              <a:rPr lang="zh-CN" altLang="en-US" b="0" i="0">
                <a:solidFill>
                  <a:srgbClr val="060607"/>
                </a:solidFill>
                <a:effectLst/>
                <a:latin typeface="-apple-system"/>
              </a:rPr>
              <a:t>游戏的情况下，只研究了 </a:t>
            </a:r>
            <a:r>
              <a:rPr lang="en-US" altLang="zh-CN" b="0" i="0">
                <a:solidFill>
                  <a:srgbClr val="060607"/>
                </a:solidFill>
                <a:effectLst/>
                <a:latin typeface="-apple-system"/>
              </a:rPr>
              <a:t>1v1 </a:t>
            </a:r>
            <a:r>
              <a:rPr lang="zh-CN" altLang="en-US" b="0" i="0">
                <a:solidFill>
                  <a:srgbClr val="060607"/>
                </a:solidFill>
                <a:effectLst/>
                <a:latin typeface="-apple-system"/>
              </a:rPr>
              <a:t>单人游戏</a:t>
            </a:r>
          </a:p>
          <a:p>
            <a:pPr algn="l">
              <a:buFont typeface="+mj-lt"/>
              <a:buAutoNum type="arabicPeriod"/>
            </a:pPr>
            <a:endParaRPr lang="en-US" altLang="zh-CN" b="1" i="0">
              <a:solidFill>
                <a:srgbClr val="060607"/>
              </a:solidFill>
              <a:effectLst/>
              <a:latin typeface="-apple-system"/>
            </a:endParaRPr>
          </a:p>
          <a:p>
            <a:pPr algn="l"/>
            <a:r>
              <a:rPr lang="zh-CN" altLang="en-US" b="1" i="0">
                <a:solidFill>
                  <a:srgbClr val="060607"/>
                </a:solidFill>
                <a:effectLst/>
                <a:latin typeface="-apple-system"/>
              </a:rPr>
              <a:t>腾讯</a:t>
            </a:r>
            <a:r>
              <a:rPr lang="en-US" altLang="zh-CN" b="1" i="0">
                <a:solidFill>
                  <a:srgbClr val="060607"/>
                </a:solidFill>
                <a:effectLst/>
                <a:latin typeface="-apple-system"/>
              </a:rPr>
              <a:t>HMS</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游戏</a:t>
            </a:r>
            <a:r>
              <a:rPr lang="zh-CN" altLang="en-US" b="0" i="0">
                <a:solidFill>
                  <a:srgbClr val="060607"/>
                </a:solidFill>
                <a:effectLst/>
                <a:latin typeface="-apple-system"/>
              </a:rPr>
              <a:t>：王者荣耀（</a:t>
            </a:r>
            <a:r>
              <a:rPr lang="en-US" altLang="zh-CN" b="0" i="0">
                <a:solidFill>
                  <a:srgbClr val="060607"/>
                </a:solidFill>
                <a:effectLst/>
                <a:latin typeface="-apple-system"/>
              </a:rPr>
              <a:t>Honor of Kings</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方法</a:t>
            </a:r>
            <a:r>
              <a:rPr lang="zh-CN" altLang="en-US" b="0" i="0">
                <a:solidFill>
                  <a:srgbClr val="060607"/>
                </a:solidFill>
                <a:effectLst/>
                <a:latin typeface="-apple-system"/>
              </a:rPr>
              <a:t>：监督学习（</a:t>
            </a:r>
            <a:r>
              <a:rPr lang="en-US" altLang="zh-CN" b="0" i="0">
                <a:solidFill>
                  <a:srgbClr val="060607"/>
                </a:solidFill>
                <a:effectLst/>
                <a:latin typeface="-apple-system"/>
              </a:rPr>
              <a:t>Supervised Learning</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备注</a:t>
            </a:r>
            <a:r>
              <a:rPr lang="zh-CN" altLang="en-US" b="0" i="0">
                <a:solidFill>
                  <a:srgbClr val="060607"/>
                </a:solidFill>
                <a:effectLst/>
                <a:latin typeface="-apple-system"/>
              </a:rPr>
              <a:t>：仅研究了宏观策略（</a:t>
            </a:r>
            <a:r>
              <a:rPr lang="en-US" altLang="zh-CN" b="0" i="0">
                <a:solidFill>
                  <a:srgbClr val="060607"/>
                </a:solidFill>
                <a:effectLst/>
                <a:latin typeface="-apple-system"/>
              </a:rPr>
              <a:t>macro-strategy</a:t>
            </a:r>
            <a:r>
              <a:rPr lang="zh-CN" altLang="en-US" b="0" i="0">
                <a:solidFill>
                  <a:srgbClr val="060607"/>
                </a:solidFill>
                <a:effectLst/>
                <a:latin typeface="-apple-system"/>
              </a:rPr>
              <a:t>），仅考虑去向不考虑动作执行</a:t>
            </a:r>
            <a:endParaRPr lang="en-US" altLang="zh-CN">
              <a:solidFill>
                <a:srgbClr val="060607"/>
              </a:solidFill>
              <a:latin typeface="-apple-system"/>
            </a:endParaRPr>
          </a:p>
          <a:p>
            <a:pPr lvl="1" algn="l"/>
            <a:endParaRPr lang="zh-CN" altLang="en-US" b="0" i="0">
              <a:solidFill>
                <a:srgbClr val="060607"/>
              </a:solidFill>
              <a:effectLst/>
              <a:latin typeface="-apple-system"/>
            </a:endParaRPr>
          </a:p>
          <a:p>
            <a:pPr algn="l"/>
            <a:r>
              <a:rPr lang="zh-CN" altLang="en-US" b="1" i="0">
                <a:solidFill>
                  <a:srgbClr val="060607"/>
                </a:solidFill>
                <a:effectLst/>
                <a:latin typeface="-apple-system"/>
              </a:rPr>
              <a:t>本文工作</a:t>
            </a:r>
            <a:r>
              <a:rPr lang="zh-CN" altLang="en-US" b="0" i="0">
                <a:solidFill>
                  <a:srgbClr val="060607"/>
                </a:solidFill>
                <a:effectLst/>
                <a:latin typeface="-apple-system"/>
              </a:rPr>
              <a:t>：</a:t>
            </a:r>
          </a:p>
          <a:p>
            <a:pPr marL="742950" lvl="1" indent="-285750">
              <a:buFont typeface="+mj-lt"/>
              <a:buAutoNum type="arabicPeriod"/>
            </a:pPr>
            <a:r>
              <a:rPr lang="zh-CN" altLang="en-US" b="1" i="0">
                <a:solidFill>
                  <a:srgbClr val="060607"/>
                </a:solidFill>
                <a:effectLst/>
                <a:latin typeface="-apple-system"/>
              </a:rPr>
              <a:t>游戏</a:t>
            </a:r>
            <a:r>
              <a:rPr lang="zh-CN" altLang="en-US" b="0" i="0">
                <a:solidFill>
                  <a:srgbClr val="060607"/>
                </a:solidFill>
                <a:effectLst/>
                <a:latin typeface="-apple-system"/>
              </a:rPr>
              <a:t>：王者荣耀（</a:t>
            </a:r>
            <a:r>
              <a:rPr lang="en-US" altLang="zh-CN" b="0" i="0">
                <a:solidFill>
                  <a:srgbClr val="060607"/>
                </a:solidFill>
                <a:effectLst/>
                <a:latin typeface="-apple-system"/>
              </a:rPr>
              <a:t>Honor of Kings</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方法</a:t>
            </a:r>
            <a:r>
              <a:rPr lang="zh-CN" altLang="en-US" b="0" i="0">
                <a:solidFill>
                  <a:srgbClr val="060607"/>
                </a:solidFill>
                <a:effectLst/>
                <a:latin typeface="-apple-system"/>
              </a:rPr>
              <a:t>：监督学习（</a:t>
            </a:r>
            <a:r>
              <a:rPr lang="en-US" altLang="zh-CN" b="0" i="0">
                <a:solidFill>
                  <a:srgbClr val="060607"/>
                </a:solidFill>
                <a:effectLst/>
                <a:latin typeface="-apple-system"/>
              </a:rPr>
              <a:t>Supervised Learning</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备注</a:t>
            </a:r>
            <a:r>
              <a:rPr lang="zh-CN" altLang="en-US" b="0" i="0">
                <a:solidFill>
                  <a:srgbClr val="060607"/>
                </a:solidFill>
                <a:effectLst/>
                <a:latin typeface="-apple-system"/>
              </a:rPr>
              <a:t>：端到端的完整</a:t>
            </a:r>
            <a:r>
              <a:rPr lang="en-US" altLang="zh-CN" b="0" i="0">
                <a:solidFill>
                  <a:srgbClr val="060607"/>
                </a:solidFill>
                <a:effectLst/>
                <a:latin typeface="-apple-system"/>
              </a:rPr>
              <a:t>AI</a:t>
            </a:r>
            <a:r>
              <a:rPr lang="zh-CN" altLang="en-US" b="0" i="0">
                <a:solidFill>
                  <a:srgbClr val="060607"/>
                </a:solidFill>
                <a:effectLst/>
                <a:latin typeface="-apple-system"/>
              </a:rPr>
              <a:t>（</a:t>
            </a:r>
            <a:r>
              <a:rPr lang="en-US" altLang="zh-CN" b="0" i="0">
                <a:solidFill>
                  <a:srgbClr val="060607"/>
                </a:solidFill>
                <a:effectLst/>
                <a:latin typeface="-apple-system"/>
              </a:rPr>
              <a:t>End-to-end, complete AI</a:t>
            </a:r>
            <a:r>
              <a:rPr lang="zh-CN" altLang="en-US" b="0" i="0">
                <a:solidFill>
                  <a:srgbClr val="060607"/>
                </a:solidFill>
                <a:effectLst/>
                <a:latin typeface="-apple-system"/>
              </a:rPr>
              <a:t>）</a:t>
            </a:r>
            <a:endParaRPr lang="en-US" altLang="zh-CN" b="0" i="0">
              <a:solidFill>
                <a:srgbClr val="060607"/>
              </a:solidFill>
              <a:effectLst/>
              <a:latin typeface="-apple-system"/>
            </a:endParaRPr>
          </a:p>
          <a:p>
            <a:pPr lvl="1" algn="l"/>
            <a:r>
              <a:rPr lang="en-US" altLang="zh-CN" sz="180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一套</a:t>
            </a:r>
            <a:r>
              <a:rPr lang="zh-CN" altLang="zh-CN" sz="180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非政策适应</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课程自玩学习</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价值估计</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和</a:t>
            </a:r>
            <a:r>
              <a:rPr lang="zh-CN" altLang="zh-CN" sz="180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树搜索的技术</a:t>
            </a:r>
            <a:endParaRPr lang="zh-CN" altLang="en-US" b="0" i="0">
              <a:solidFill>
                <a:srgbClr val="060607"/>
              </a:solidFill>
              <a:effectLst/>
              <a:latin typeface="-apple-system"/>
            </a:endParaRPr>
          </a:p>
          <a:p>
            <a:endParaRPr lang="en-US" altLang="zh-CN" b="0" i="0">
              <a:solidFill>
                <a:srgbClr val="060607"/>
              </a:solidFill>
              <a:effectLst/>
              <a:latin typeface="-apple-system"/>
            </a:endParaRPr>
          </a:p>
          <a:p>
            <a:r>
              <a:rPr lang="en-US" altLang="zh-CN" b="0" i="0">
                <a:solidFill>
                  <a:srgbClr val="060607"/>
                </a:solidFill>
                <a:effectLst/>
                <a:latin typeface="-apple-system"/>
              </a:rPr>
              <a:t>OpenAI Five</a:t>
            </a:r>
            <a:r>
              <a:rPr lang="zh-CN" altLang="en-US" b="0" i="0">
                <a:solidFill>
                  <a:srgbClr val="060607"/>
                </a:solidFill>
                <a:effectLst/>
                <a:latin typeface="-apple-system"/>
              </a:rPr>
              <a:t>使用了强化学习来训练</a:t>
            </a:r>
            <a:r>
              <a:rPr lang="en-US" altLang="zh-CN" b="0" i="0">
                <a:solidFill>
                  <a:srgbClr val="060607"/>
                </a:solidFill>
                <a:effectLst/>
                <a:latin typeface="-apple-system"/>
              </a:rPr>
              <a:t>AI</a:t>
            </a:r>
            <a:r>
              <a:rPr lang="zh-CN" altLang="en-US" b="0" i="0">
                <a:solidFill>
                  <a:srgbClr val="060607"/>
                </a:solidFill>
                <a:effectLst/>
                <a:latin typeface="-apple-system"/>
              </a:rPr>
              <a:t>玩</a:t>
            </a:r>
            <a:r>
              <a:rPr lang="en-US" altLang="zh-CN" b="0" i="0">
                <a:solidFill>
                  <a:srgbClr val="060607"/>
                </a:solidFill>
                <a:effectLst/>
                <a:latin typeface="-apple-system"/>
              </a:rPr>
              <a:t>Dota 2</a:t>
            </a:r>
            <a:r>
              <a:rPr lang="zh-CN" altLang="en-US" b="0" i="0">
                <a:solidFill>
                  <a:srgbClr val="060607"/>
                </a:solidFill>
                <a:effectLst/>
                <a:latin typeface="-apple-system"/>
              </a:rPr>
              <a:t>，而腾讯的</a:t>
            </a:r>
            <a:r>
              <a:rPr lang="en-US" altLang="zh-CN" b="0" i="0">
                <a:solidFill>
                  <a:srgbClr val="060607"/>
                </a:solidFill>
                <a:effectLst/>
                <a:latin typeface="-apple-system"/>
              </a:rPr>
              <a:t>HMS</a:t>
            </a:r>
            <a:r>
              <a:rPr lang="zh-CN" altLang="en-US" b="0" i="0">
                <a:solidFill>
                  <a:srgbClr val="060607"/>
                </a:solidFill>
                <a:effectLst/>
                <a:latin typeface="-apple-system"/>
              </a:rPr>
              <a:t>项目则专注于通过监督学习来研究王者荣耀中的宏观策略。</a:t>
            </a:r>
            <a:endParaRPr lang="en-US" altLang="zh-CN" b="0" i="0">
              <a:solidFill>
                <a:srgbClr val="060607"/>
              </a:solidFill>
              <a:effectLst/>
              <a:latin typeface="-apple-system"/>
            </a:endParaRPr>
          </a:p>
          <a:p>
            <a:r>
              <a:rPr lang="zh-CN" altLang="en-US" b="0" i="0">
                <a:solidFill>
                  <a:srgbClr val="060607"/>
                </a:solidFill>
                <a:effectLst/>
                <a:latin typeface="-apple-system"/>
              </a:rPr>
              <a:t>本文提出的工作则是一个端到端的完整</a:t>
            </a:r>
            <a:r>
              <a:rPr lang="en-US" altLang="zh-CN" b="0" i="0">
                <a:solidFill>
                  <a:srgbClr val="060607"/>
                </a:solidFill>
                <a:effectLst/>
                <a:latin typeface="-apple-system"/>
              </a:rPr>
              <a:t>AI</a:t>
            </a:r>
            <a:r>
              <a:rPr lang="zh-CN" altLang="en-US" b="0" i="0">
                <a:solidFill>
                  <a:srgbClr val="060607"/>
                </a:solidFill>
                <a:effectLst/>
                <a:latin typeface="-apple-system"/>
              </a:rPr>
              <a:t>系统，它不仅包括宏观策略，还包括微观管理，通过监督学习在王者荣耀中实现了与人类高水平玩家相当的性能。</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latin typeface="-apple-system"/>
              </a:rPr>
              <a:t>OpenAI Five</a:t>
            </a:r>
            <a:r>
              <a:rPr lang="zh-CN" altLang="en-US" b="0" i="0">
                <a:solidFill>
                  <a:srgbClr val="060607"/>
                </a:solidFill>
                <a:effectLst/>
                <a:latin typeface="-apple-system"/>
              </a:rPr>
              <a:t>：</a:t>
            </a:r>
            <a:r>
              <a:rPr lang="en-US" altLang="zh-CN" b="0" i="0">
                <a:solidFill>
                  <a:srgbClr val="060607"/>
                </a:solidFill>
                <a:effectLst/>
                <a:latin typeface="-apple-system"/>
              </a:rPr>
              <a:t>OpenAI</a:t>
            </a:r>
            <a:r>
              <a:rPr lang="zh-CN" altLang="en-US" b="0" i="0">
                <a:solidFill>
                  <a:srgbClr val="060607"/>
                </a:solidFill>
                <a:effectLst/>
                <a:latin typeface="-apple-system"/>
              </a:rPr>
              <a:t>最近提出了另一项研究，它引入了一种用于玩</a:t>
            </a:r>
            <a:r>
              <a:rPr lang="en-US" altLang="zh-CN" b="0" i="0">
                <a:solidFill>
                  <a:srgbClr val="060607"/>
                </a:solidFill>
                <a:effectLst/>
                <a:latin typeface="-apple-system"/>
              </a:rPr>
              <a:t>Dota 2 5v5</a:t>
            </a:r>
            <a:r>
              <a:rPr lang="zh-CN" altLang="en-US" b="0" i="0">
                <a:solidFill>
                  <a:srgbClr val="060607"/>
                </a:solidFill>
                <a:effectLst/>
                <a:latin typeface="-apple-system"/>
              </a:rPr>
              <a:t>游戏的</a:t>
            </a:r>
            <a:r>
              <a:rPr lang="en-US" altLang="zh-CN" b="0" i="0">
                <a:solidFill>
                  <a:srgbClr val="060607"/>
                </a:solidFill>
                <a:effectLst/>
                <a:latin typeface="-apple-system"/>
              </a:rPr>
              <a:t>AI</a:t>
            </a:r>
            <a:r>
              <a:rPr lang="zh-CN" altLang="en-US" b="0" i="0">
                <a:solidFill>
                  <a:srgbClr val="060607"/>
                </a:solidFill>
                <a:effectLst/>
                <a:latin typeface="-apple-system"/>
              </a:rPr>
              <a:t>，称为</a:t>
            </a:r>
            <a:r>
              <a:rPr lang="en-US" altLang="zh-CN" b="0" i="0">
                <a:solidFill>
                  <a:srgbClr val="060607"/>
                </a:solidFill>
                <a:effectLst/>
                <a:latin typeface="-apple-system"/>
              </a:rPr>
              <a:t>OpenAI Five</a:t>
            </a:r>
            <a:r>
              <a:rPr lang="zh-CN" altLang="en-US" b="0" i="0">
                <a:solidFill>
                  <a:srgbClr val="060607"/>
                </a:solidFill>
                <a:effectLst/>
                <a:latin typeface="-apple-system"/>
              </a:rPr>
              <a:t>，具有击败专业人类玩家的能力。</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060607"/>
                </a:solidFill>
                <a:effectLst/>
                <a:latin typeface="-apple-system"/>
              </a:rPr>
              <a:t>OpenAI Five</a:t>
            </a:r>
            <a:r>
              <a:rPr lang="zh-CN" altLang="en-US" b="0" i="0">
                <a:solidFill>
                  <a:srgbClr val="060607"/>
                </a:solidFill>
                <a:effectLst/>
                <a:latin typeface="-apple-system"/>
              </a:rPr>
              <a:t>基于深度</a:t>
            </a:r>
            <a:r>
              <a:rPr lang="en-US" altLang="zh-CN" b="0" i="0">
                <a:solidFill>
                  <a:srgbClr val="060607"/>
                </a:solidFill>
                <a:effectLst/>
                <a:latin typeface="-apple-system"/>
              </a:rPr>
              <a:t>RL</a:t>
            </a:r>
            <a:r>
              <a:rPr lang="zh-CN" altLang="en-US" b="0" i="0">
                <a:solidFill>
                  <a:srgbClr val="060607"/>
                </a:solidFill>
                <a:effectLst/>
                <a:latin typeface="-apple-system"/>
              </a:rPr>
              <a:t>，通过自博弈和使用放大的近端策略优化（</a:t>
            </a:r>
            <a:r>
              <a:rPr lang="en-US" altLang="zh-CN" b="0" i="0">
                <a:solidFill>
                  <a:srgbClr val="060607"/>
                </a:solidFill>
                <a:effectLst/>
                <a:latin typeface="-apple-system"/>
              </a:rPr>
              <a:t>PPO</a:t>
            </a:r>
            <a:r>
              <a:rPr lang="zh-CN" altLang="en-US" b="0" i="0">
                <a:solidFill>
                  <a:srgbClr val="060607"/>
                </a:solidFill>
                <a:effectLst/>
                <a:latin typeface="-apple-system"/>
              </a:rPr>
              <a:t>）进行训练。</a:t>
            </a:r>
            <a:endParaRPr lang="en-US" altLang="zh-CN" b="1"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060607"/>
                </a:solidFill>
                <a:effectLst/>
                <a:latin typeface="-apple-system"/>
              </a:rPr>
              <a:t>腾讯</a:t>
            </a:r>
            <a:r>
              <a:rPr lang="en-US" altLang="zh-CN" b="1" i="0">
                <a:solidFill>
                  <a:srgbClr val="060607"/>
                </a:solidFill>
                <a:effectLst/>
                <a:latin typeface="-apple-system"/>
              </a:rPr>
              <a:t>HMS</a:t>
            </a:r>
            <a:r>
              <a:rPr lang="zh-CN" altLang="en-US" b="0" i="0">
                <a:solidFill>
                  <a:srgbClr val="060607"/>
                </a:solidFill>
                <a:effectLst/>
                <a:latin typeface="-apple-system"/>
              </a:rPr>
              <a:t>：腾讯</a:t>
            </a:r>
            <a:r>
              <a:rPr lang="en-US" altLang="zh-CN" b="0" i="0">
                <a:solidFill>
                  <a:srgbClr val="060607"/>
                </a:solidFill>
                <a:effectLst/>
                <a:latin typeface="-apple-system"/>
              </a:rPr>
              <a:t>HMS</a:t>
            </a:r>
            <a:r>
              <a:rPr lang="zh-CN" altLang="en-US" b="0" i="0">
                <a:solidFill>
                  <a:srgbClr val="060607"/>
                </a:solidFill>
                <a:effectLst/>
                <a:latin typeface="-apple-system"/>
              </a:rPr>
              <a:t>是</a:t>
            </a:r>
            <a:r>
              <a:rPr lang="en-US" altLang="zh-CN" b="0" i="0">
                <a:solidFill>
                  <a:srgbClr val="060607"/>
                </a:solidFill>
                <a:effectLst/>
                <a:latin typeface="-apple-system"/>
              </a:rPr>
              <a:t>《</a:t>
            </a:r>
            <a:r>
              <a:rPr lang="zh-CN" altLang="en-US" b="0" i="0">
                <a:solidFill>
                  <a:srgbClr val="060607"/>
                </a:solidFill>
                <a:effectLst/>
                <a:latin typeface="-apple-system"/>
              </a:rPr>
              <a:t>王者荣耀</a:t>
            </a:r>
            <a:r>
              <a:rPr lang="en-US" altLang="zh-CN" b="0" i="0">
                <a:solidFill>
                  <a:srgbClr val="060607"/>
                </a:solidFill>
                <a:effectLst/>
                <a:latin typeface="-apple-system"/>
              </a:rPr>
              <a:t>》</a:t>
            </a:r>
            <a:r>
              <a:rPr lang="zh-CN" altLang="en-US" b="0" i="0">
                <a:solidFill>
                  <a:srgbClr val="060607"/>
                </a:solidFill>
                <a:effectLst/>
                <a:latin typeface="-apple-system"/>
              </a:rPr>
              <a:t>的宏观战略模型，它通过将整个游戏划分为不同的阶段，然后以监督学习的方式使用每个阶段的用户数据训练模型。</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然而，</a:t>
            </a:r>
            <a:r>
              <a:rPr lang="en-US" altLang="zh-CN" b="0" i="0">
                <a:solidFill>
                  <a:srgbClr val="060607"/>
                </a:solidFill>
                <a:effectLst/>
                <a:latin typeface="-apple-system"/>
              </a:rPr>
              <a:t>HMS</a:t>
            </a:r>
            <a:r>
              <a:rPr lang="zh-CN" altLang="en-US" b="0" i="0">
                <a:solidFill>
                  <a:srgbClr val="060607"/>
                </a:solidFill>
                <a:effectLst/>
                <a:latin typeface="-apple-system"/>
              </a:rPr>
              <a:t>只对宏观策略进行建模，即预测游戏地图中的去向，而忽略了微观管理，即要采取的具体行动。因此，</a:t>
            </a:r>
            <a:r>
              <a:rPr lang="en-US" altLang="zh-CN" b="0" i="0">
                <a:solidFill>
                  <a:srgbClr val="060607"/>
                </a:solidFill>
                <a:effectLst/>
                <a:latin typeface="-apple-system"/>
              </a:rPr>
              <a:t>HMS</a:t>
            </a:r>
            <a:r>
              <a:rPr lang="zh-CN" altLang="en-US" b="0" i="0">
                <a:solidFill>
                  <a:srgbClr val="060607"/>
                </a:solidFill>
                <a:effectLst/>
                <a:latin typeface="-apple-system"/>
              </a:rPr>
              <a:t>不能被视为</a:t>
            </a:r>
            <a:r>
              <a:rPr lang="en-US" altLang="zh-CN" b="0" i="0">
                <a:solidFill>
                  <a:srgbClr val="060607"/>
                </a:solidFill>
                <a:effectLst/>
                <a:latin typeface="-apple-system"/>
              </a:rPr>
              <a:t>MOBA</a:t>
            </a:r>
            <a:r>
              <a:rPr lang="zh-CN" altLang="en-US" b="0" i="0">
                <a:solidFill>
                  <a:srgbClr val="060607"/>
                </a:solidFill>
                <a:effectLst/>
                <a:latin typeface="-apple-system"/>
              </a:rPr>
              <a:t>游戏的系统级</a:t>
            </a:r>
            <a:r>
              <a:rPr lang="en-US" altLang="zh-CN" b="0" i="0">
                <a:solidFill>
                  <a:srgbClr val="060607"/>
                </a:solidFill>
                <a:effectLst/>
                <a:latin typeface="-apple-system"/>
              </a:rPr>
              <a:t>AI</a:t>
            </a:r>
            <a:r>
              <a:rPr lang="zh-CN" altLang="en-US" b="0" i="0">
                <a:solidFill>
                  <a:srgbClr val="060607"/>
                </a:solidFill>
                <a:effectLst/>
                <a:latin typeface="-apple-system"/>
              </a:rPr>
              <a:t>解决方案。</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060607"/>
                </a:solidFill>
                <a:effectLst/>
                <a:latin typeface="-apple-system"/>
              </a:rPr>
              <a:t>腾讯</a:t>
            </a:r>
            <a:r>
              <a:rPr lang="en-US" altLang="zh-CN" b="1" i="0">
                <a:solidFill>
                  <a:srgbClr val="060607"/>
                </a:solidFill>
                <a:effectLst/>
                <a:latin typeface="-apple-system"/>
              </a:rPr>
              <a:t>HMS</a:t>
            </a:r>
            <a:r>
              <a:rPr lang="zh-CN" altLang="en-US" b="1" i="0">
                <a:solidFill>
                  <a:srgbClr val="060607"/>
                </a:solidFill>
                <a:effectLst/>
                <a:latin typeface="-apple-system"/>
              </a:rPr>
              <a:t>与爵物</a:t>
            </a:r>
            <a:r>
              <a:rPr lang="en-US" altLang="zh-CN" b="1" i="0">
                <a:solidFill>
                  <a:srgbClr val="060607"/>
                </a:solidFill>
                <a:effectLst/>
                <a:latin typeface="-apple-system"/>
              </a:rPr>
              <a:t>-SL</a:t>
            </a:r>
            <a:r>
              <a:rPr lang="zh-CN" altLang="en-US" b="1" i="0">
                <a:solidFill>
                  <a:srgbClr val="060607"/>
                </a:solidFill>
                <a:effectLst/>
                <a:latin typeface="-apple-system"/>
              </a:rPr>
              <a:t>的比较</a:t>
            </a:r>
            <a:r>
              <a:rPr lang="zh-CN" altLang="en-US" b="0" i="0">
                <a:solidFill>
                  <a:srgbClr val="060607"/>
                </a:solidFill>
                <a:effectLst/>
                <a:latin typeface="-apple-system"/>
              </a:rPr>
              <a:t>：爵物</a:t>
            </a:r>
            <a:r>
              <a:rPr lang="en-US" altLang="zh-CN" b="0" i="0">
                <a:solidFill>
                  <a:srgbClr val="060607"/>
                </a:solidFill>
                <a:effectLst/>
                <a:latin typeface="-apple-system"/>
              </a:rPr>
              <a:t>-SL</a:t>
            </a:r>
            <a:r>
              <a:rPr lang="zh-CN" altLang="en-US" b="0" i="0">
                <a:solidFill>
                  <a:srgbClr val="060607"/>
                </a:solidFill>
                <a:effectLst/>
                <a:latin typeface="-apple-system"/>
              </a:rPr>
              <a:t>的宏观策略与</a:t>
            </a:r>
            <a:r>
              <a:rPr lang="en-US" altLang="zh-CN" b="0" i="0">
                <a:solidFill>
                  <a:srgbClr val="060607"/>
                </a:solidFill>
                <a:effectLst/>
                <a:latin typeface="-apple-system"/>
              </a:rPr>
              <a:t>HMS</a:t>
            </a:r>
            <a:r>
              <a:rPr lang="zh-CN" altLang="en-US" b="0" i="0">
                <a:solidFill>
                  <a:srgbClr val="060607"/>
                </a:solidFill>
                <a:effectLst/>
                <a:latin typeface="-apple-system"/>
              </a:rPr>
              <a:t>的不同之处在于：引入多视图来编码</a:t>
            </a:r>
            <a:r>
              <a:rPr lang="en-US" altLang="zh-CN" b="0" i="0">
                <a:solidFill>
                  <a:srgbClr val="060607"/>
                </a:solidFill>
                <a:effectLst/>
                <a:latin typeface="-apple-system"/>
              </a:rPr>
              <a:t>MOBA</a:t>
            </a:r>
            <a:r>
              <a:rPr lang="zh-CN" altLang="en-US" b="0" i="0">
                <a:solidFill>
                  <a:srgbClr val="060607"/>
                </a:solidFill>
                <a:effectLst/>
                <a:latin typeface="-apple-system"/>
              </a:rPr>
              <a:t>游戏中玩家的宏观策略的全局和局部意图；</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消除</a:t>
            </a:r>
            <a:r>
              <a:rPr lang="en-US" altLang="zh-CN" b="0" i="0">
                <a:solidFill>
                  <a:srgbClr val="060607"/>
                </a:solidFill>
                <a:effectLst/>
                <a:latin typeface="-apple-system"/>
              </a:rPr>
              <a:t>HMS</a:t>
            </a:r>
            <a:r>
              <a:rPr lang="zh-CN" altLang="en-US" b="0" i="0">
                <a:solidFill>
                  <a:srgbClr val="060607"/>
                </a:solidFill>
                <a:effectLst/>
                <a:latin typeface="-apple-system"/>
              </a:rPr>
              <a:t>模型中使用的显式交叉通信和相位注意；宏观战略和微观管理的统一特征表示。</a:t>
            </a:r>
          </a:p>
          <a:p>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27</a:t>
            </a:fld>
            <a:endParaRPr lang="en-US"/>
          </a:p>
        </p:txBody>
      </p:sp>
    </p:spTree>
    <p:extLst>
      <p:ext uri="{BB962C8B-B14F-4D97-AF65-F5344CB8AC3E}">
        <p14:creationId xmlns:p14="http://schemas.microsoft.com/office/powerpoint/2010/main" val="140776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a:t>表示地图的类似图像的特征:</a:t>
            </a:r>
            <a:r>
              <a:rPr lang="zh-CN" altLang="zh-CN" sz="1800" kern="10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用于描述</a:t>
            </a:r>
            <a:r>
              <a:rPr lang="en-US" altLang="zh-CN" sz="1800" kern="10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MOBA</a:t>
            </a:r>
            <a:r>
              <a:rPr lang="zh-CN" altLang="zh-CN" sz="1800" kern="10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游戏中地图信息的一种特征表示方法。这些特征不是直接使用游戏的原始图像数据，而是通过一种</a:t>
            </a:r>
            <a:r>
              <a:rPr lang="zh-CN" altLang="zh-CN" sz="1800" kern="100">
                <a:solidFill>
                  <a:srgbClr val="FF0000"/>
                </a:solidFill>
                <a:effectLst/>
                <a:highlight>
                  <a:srgbClr val="FFFF00"/>
                </a:highlight>
                <a:latin typeface="Times New Roman" panose="02020603050405020304" pitchFamily="18" charset="0"/>
                <a:ea typeface="宋体" panose="02010600030101010101" pitchFamily="2" charset="-122"/>
                <a:cs typeface="宋体" panose="02010600030101010101" pitchFamily="2" charset="-122"/>
              </a:rPr>
              <a:t>抽象和结构化的方式</a:t>
            </a:r>
            <a:r>
              <a:rPr lang="zh-CN" altLang="zh-CN" sz="1800" kern="10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来捕捉和表达地图上的关键信息</a:t>
            </a:r>
            <a:endParaRPr lang="zh-CN" altLang="zh-CN" sz="1800" kern="100">
              <a:solidFill>
                <a:srgbClr val="181717"/>
              </a:solidFill>
              <a:effectLst/>
              <a:latin typeface="Times New Roman" panose="02020603050405020304" pitchFamily="18" charset="0"/>
              <a:ea typeface="Times New Roman" panose="02020603050405020304" pitchFamily="18" charset="0"/>
            </a:endParaRP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28</a:t>
            </a:fld>
            <a:endParaRPr lang="en-US"/>
          </a:p>
        </p:txBody>
      </p:sp>
    </p:spTree>
    <p:extLst>
      <p:ext uri="{BB962C8B-B14F-4D97-AF65-F5344CB8AC3E}">
        <p14:creationId xmlns:p14="http://schemas.microsoft.com/office/powerpoint/2010/main" val="233382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191B1F"/>
                </a:solidFill>
                <a:effectLst/>
                <a:latin typeface="-apple-system"/>
              </a:rPr>
              <a:t>这样通过历史数据的大量训练后就可以让不同英雄选择各自针对性的策略，比如打野英雄就开局学会往打野区的编号游走</a:t>
            </a:r>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29</a:t>
            </a:fld>
            <a:endParaRPr lang="en-US"/>
          </a:p>
        </p:txBody>
      </p:sp>
    </p:spTree>
    <p:extLst>
      <p:ext uri="{BB962C8B-B14F-4D97-AF65-F5344CB8AC3E}">
        <p14:creationId xmlns:p14="http://schemas.microsoft.com/office/powerpoint/2010/main" val="1436917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91B1F"/>
                </a:solidFill>
                <a:effectLst/>
                <a:latin typeface="-apple-system"/>
              </a:rPr>
              <a:t>通过历史数据训练就可以让英雄学会在局部区域学会在哪个位置比较安全，哪个位置比较容易击杀对方英雄。</a:t>
            </a:r>
            <a:endParaRPr lang="en-US" altLang="zh-CN" b="0" i="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a:solidFill>
                  <a:srgbClr val="181717"/>
                </a:solidFill>
                <a:effectLst/>
                <a:latin typeface="Times New Roman" panose="02020603050405020304" pitchFamily="18" charset="0"/>
                <a:ea typeface="宋体" panose="02010600030101010101" pitchFamily="2" charset="-122"/>
                <a:cs typeface="宋体" panose="02010600030101010101" pitchFamily="2" charset="-122"/>
              </a:rPr>
              <a:t>用于确保局部意图标签能够精确地反映英雄在战斗中的微观战术位置和决策点。</a:t>
            </a:r>
            <a:endParaRPr lang="zh-CN" altLang="zh-CN" sz="1800" kern="100">
              <a:solidFill>
                <a:srgbClr val="181717"/>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91B1F"/>
                </a:solidFill>
                <a:effectLst/>
                <a:latin typeface="-apple-system"/>
              </a:rPr>
              <a:t>使用多模态特征对这两个意图标签进行训练，然后将它们的</a:t>
            </a:r>
            <a:r>
              <a:rPr lang="en-US" altLang="zh-CN" b="0" i="0">
                <a:solidFill>
                  <a:srgbClr val="191B1F"/>
                </a:solidFill>
                <a:effectLst/>
                <a:latin typeface="-apple-system"/>
              </a:rPr>
              <a:t>softmax</a:t>
            </a:r>
            <a:r>
              <a:rPr lang="zh-CN" altLang="en-US" b="0" i="0">
                <a:solidFill>
                  <a:srgbClr val="191B1F"/>
                </a:solidFill>
                <a:effectLst/>
                <a:latin typeface="-apple-system"/>
              </a:rPr>
              <a:t>结果作为辅助特征提供给动作标签训练任务。作者认为这种意图分层的思路完全可以借鉴到兵棋推演或者说作战推演中，推演分为战略、战役、战术层，同样也需要建立不同级别的意图标签，甚至更多层级的意图标签，层次细化解决作战推演所面临的复杂决策问题。</a:t>
            </a:r>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30</a:t>
            </a:fld>
            <a:endParaRPr lang="en-US"/>
          </a:p>
        </p:txBody>
      </p:sp>
    </p:spTree>
    <p:extLst>
      <p:ext uri="{BB962C8B-B14F-4D97-AF65-F5344CB8AC3E}">
        <p14:creationId xmlns:p14="http://schemas.microsoft.com/office/powerpoint/2010/main" val="1270416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a:solidFill>
                  <a:srgbClr val="060607"/>
                </a:solidFill>
                <a:effectLst/>
                <a:latin typeface="-apple-system"/>
              </a:rPr>
              <a:t>动作按钮（</a:t>
            </a:r>
            <a:r>
              <a:rPr lang="en-US" altLang="zh-CN" b="1" i="0">
                <a:solidFill>
                  <a:srgbClr val="060607"/>
                </a:solidFill>
                <a:effectLst/>
                <a:latin typeface="-apple-system"/>
              </a:rPr>
              <a:t>Action Buttons</a:t>
            </a:r>
            <a:r>
              <a:rPr lang="zh-CN" altLang="en-US" b="1" i="0">
                <a:solidFill>
                  <a:srgbClr val="060607"/>
                </a:solidFill>
                <a:effectLst/>
                <a:latin typeface="-apple-system"/>
              </a:rPr>
              <a:t>）</a:t>
            </a:r>
          </a:p>
          <a:p>
            <a:pPr algn="l">
              <a:buFont typeface="Arial" panose="020B0604020202020204" pitchFamily="34" charset="0"/>
              <a:buChar char="•"/>
            </a:pPr>
            <a:r>
              <a:rPr lang="en-US" altLang="zh-CN" b="1" i="0">
                <a:solidFill>
                  <a:srgbClr val="060607"/>
                </a:solidFill>
                <a:effectLst/>
                <a:latin typeface="-apple-system"/>
              </a:rPr>
              <a:t>Move</a:t>
            </a:r>
            <a:r>
              <a:rPr lang="en-US" altLang="zh-CN" b="0" i="0">
                <a:solidFill>
                  <a:srgbClr val="060607"/>
                </a:solidFill>
                <a:effectLst/>
                <a:latin typeface="-apple-system"/>
              </a:rPr>
              <a:t>: </a:t>
            </a:r>
            <a:r>
              <a:rPr lang="zh-CN" altLang="en-US" b="0" i="0">
                <a:solidFill>
                  <a:srgbClr val="060607"/>
                </a:solidFill>
                <a:effectLst/>
                <a:latin typeface="-apple-system"/>
              </a:rPr>
              <a:t>移动</a:t>
            </a:r>
            <a:r>
              <a:rPr lang="en-US" altLang="zh-CN" b="0" i="0">
                <a:solidFill>
                  <a:srgbClr val="060607"/>
                </a:solidFill>
                <a:effectLst/>
                <a:latin typeface="-apple-system"/>
              </a:rPr>
              <a:t>	</a:t>
            </a:r>
            <a:r>
              <a:rPr lang="en-US" altLang="zh-CN" b="1" i="0">
                <a:solidFill>
                  <a:srgbClr val="060607"/>
                </a:solidFill>
                <a:effectLst/>
                <a:latin typeface="-apple-system"/>
              </a:rPr>
              <a:t>Normal Attack</a:t>
            </a:r>
            <a:r>
              <a:rPr lang="en-US" altLang="zh-CN" b="0" i="0">
                <a:solidFill>
                  <a:srgbClr val="060607"/>
                </a:solidFill>
                <a:effectLst/>
                <a:latin typeface="-apple-system"/>
              </a:rPr>
              <a:t>: </a:t>
            </a:r>
            <a:r>
              <a:rPr lang="zh-CN" altLang="en-US" b="0" i="0">
                <a:solidFill>
                  <a:srgbClr val="060607"/>
                </a:solidFill>
                <a:effectLst/>
                <a:latin typeface="-apple-system"/>
              </a:rPr>
              <a:t>普通攻击</a:t>
            </a:r>
            <a:r>
              <a:rPr lang="en-US" altLang="zh-CN" b="0" i="0">
                <a:solidFill>
                  <a:srgbClr val="060607"/>
                </a:solidFill>
                <a:effectLst/>
                <a:latin typeface="-apple-system"/>
              </a:rPr>
              <a:t>	</a:t>
            </a:r>
            <a:r>
              <a:rPr lang="en-US" altLang="zh-CN" b="1" i="0">
                <a:solidFill>
                  <a:srgbClr val="060607"/>
                </a:solidFill>
                <a:effectLst/>
                <a:latin typeface="-apple-system"/>
              </a:rPr>
              <a:t>Skill 1 to Skill N</a:t>
            </a:r>
            <a:r>
              <a:rPr lang="en-US" altLang="zh-CN" b="0" i="0">
                <a:solidFill>
                  <a:srgbClr val="060607"/>
                </a:solidFill>
                <a:effectLst/>
                <a:latin typeface="-apple-system"/>
              </a:rPr>
              <a:t>: </a:t>
            </a:r>
            <a:r>
              <a:rPr lang="zh-CN" altLang="en-US" b="0" i="0">
                <a:solidFill>
                  <a:srgbClr val="060607"/>
                </a:solidFill>
                <a:effectLst/>
                <a:latin typeface="-apple-system"/>
              </a:rPr>
              <a:t>技能</a:t>
            </a:r>
            <a:r>
              <a:rPr lang="en-US" altLang="zh-CN" b="0" i="0">
                <a:solidFill>
                  <a:srgbClr val="060607"/>
                </a:solidFill>
                <a:effectLst/>
                <a:latin typeface="-apple-system"/>
              </a:rPr>
              <a:t>1</a:t>
            </a:r>
            <a:r>
              <a:rPr lang="zh-CN" altLang="en-US" b="0" i="0">
                <a:solidFill>
                  <a:srgbClr val="060607"/>
                </a:solidFill>
                <a:effectLst/>
                <a:latin typeface="-apple-system"/>
              </a:rPr>
              <a:t>到技能</a:t>
            </a:r>
            <a:r>
              <a:rPr lang="en-US" altLang="zh-CN" b="0" i="0">
                <a:solidFill>
                  <a:srgbClr val="060607"/>
                </a:solidFill>
                <a:effectLst/>
                <a:latin typeface="-apple-system"/>
              </a:rPr>
              <a:t>N	</a:t>
            </a:r>
            <a:r>
              <a:rPr lang="en-US" altLang="zh-CN" b="1" i="0">
                <a:solidFill>
                  <a:srgbClr val="060607"/>
                </a:solidFill>
                <a:effectLst/>
                <a:latin typeface="-apple-system"/>
              </a:rPr>
              <a:t>Summon Skill</a:t>
            </a:r>
            <a:r>
              <a:rPr lang="en-US" altLang="zh-CN" b="0" i="0">
                <a:solidFill>
                  <a:srgbClr val="060607"/>
                </a:solidFill>
                <a:effectLst/>
                <a:latin typeface="-apple-system"/>
              </a:rPr>
              <a:t>: </a:t>
            </a:r>
            <a:r>
              <a:rPr lang="zh-CN" altLang="en-US" b="0" i="0">
                <a:solidFill>
                  <a:srgbClr val="060607"/>
                </a:solidFill>
                <a:effectLst/>
                <a:latin typeface="-apple-system"/>
              </a:rPr>
              <a:t>召唤技能</a:t>
            </a:r>
            <a:r>
              <a:rPr lang="en-US" altLang="zh-CN" b="0" i="0">
                <a:solidFill>
                  <a:srgbClr val="060607"/>
                </a:solidFill>
                <a:effectLst/>
                <a:latin typeface="-apple-system"/>
              </a:rPr>
              <a:t>	</a:t>
            </a:r>
            <a:r>
              <a:rPr lang="en-US" altLang="zh-CN" b="1" i="0">
                <a:solidFill>
                  <a:srgbClr val="060607"/>
                </a:solidFill>
                <a:effectLst/>
                <a:latin typeface="-apple-system"/>
              </a:rPr>
              <a:t>Return Base</a:t>
            </a:r>
            <a:r>
              <a:rPr lang="en-US" altLang="zh-CN" b="0" i="0">
                <a:solidFill>
                  <a:srgbClr val="060607"/>
                </a:solidFill>
                <a:effectLst/>
                <a:latin typeface="-apple-system"/>
              </a:rPr>
              <a:t>: </a:t>
            </a:r>
            <a:r>
              <a:rPr lang="zh-CN" altLang="en-US" b="0" i="0">
                <a:solidFill>
                  <a:srgbClr val="060607"/>
                </a:solidFill>
                <a:effectLst/>
                <a:latin typeface="-apple-system"/>
              </a:rPr>
              <a:t>返回基地</a:t>
            </a:r>
          </a:p>
          <a:p>
            <a:pPr algn="l"/>
            <a:r>
              <a:rPr lang="zh-CN" altLang="en-US" b="1" i="0">
                <a:solidFill>
                  <a:srgbClr val="060607"/>
                </a:solidFill>
                <a:effectLst/>
                <a:latin typeface="-apple-system"/>
              </a:rPr>
              <a:t>任务类型（</a:t>
            </a:r>
            <a:r>
              <a:rPr lang="en-US" altLang="zh-CN" b="1" i="0">
                <a:solidFill>
                  <a:srgbClr val="060607"/>
                </a:solidFill>
                <a:effectLst/>
                <a:latin typeface="-apple-system"/>
              </a:rPr>
              <a:t>Task Type</a:t>
            </a:r>
            <a:r>
              <a:rPr lang="zh-CN" altLang="en-US" b="1" i="0">
                <a:solidFill>
                  <a:srgbClr val="060607"/>
                </a:solidFill>
                <a:effectLst/>
                <a:latin typeface="-apple-system"/>
              </a:rPr>
              <a:t>）</a:t>
            </a:r>
          </a:p>
          <a:p>
            <a:pPr algn="l">
              <a:buFont typeface="Arial" panose="020B0604020202020204" pitchFamily="34" charset="0"/>
              <a:buChar char="•"/>
            </a:pPr>
            <a:r>
              <a:rPr lang="en-US" altLang="zh-CN" b="1" i="0">
                <a:solidFill>
                  <a:srgbClr val="060607"/>
                </a:solidFill>
                <a:effectLst/>
                <a:latin typeface="-apple-system"/>
              </a:rPr>
              <a:t>Direction Type</a:t>
            </a:r>
            <a:r>
              <a:rPr lang="en-US" altLang="zh-CN" b="0" i="0">
                <a:solidFill>
                  <a:srgbClr val="060607"/>
                </a:solidFill>
                <a:effectLst/>
                <a:latin typeface="-apple-system"/>
              </a:rPr>
              <a:t>: </a:t>
            </a:r>
            <a:r>
              <a:rPr lang="zh-CN" altLang="en-US" b="0" i="0">
                <a:solidFill>
                  <a:srgbClr val="060607"/>
                </a:solidFill>
                <a:effectLst/>
                <a:latin typeface="-apple-system"/>
              </a:rPr>
              <a:t>方向类型</a:t>
            </a:r>
            <a:r>
              <a:rPr lang="en-US" altLang="zh-CN" b="0" i="0">
                <a:solidFill>
                  <a:srgbClr val="060607"/>
                </a:solidFill>
                <a:effectLst/>
                <a:latin typeface="-apple-system"/>
              </a:rPr>
              <a:t>	</a:t>
            </a:r>
            <a:r>
              <a:rPr lang="en-US" altLang="zh-CN" b="1" i="0">
                <a:solidFill>
                  <a:srgbClr val="060607"/>
                </a:solidFill>
                <a:effectLst/>
                <a:latin typeface="-apple-system"/>
              </a:rPr>
              <a:t>Target Type</a:t>
            </a:r>
            <a:r>
              <a:rPr lang="en-US" altLang="zh-CN" b="0" i="0">
                <a:solidFill>
                  <a:srgbClr val="060607"/>
                </a:solidFill>
                <a:effectLst/>
                <a:latin typeface="-apple-system"/>
              </a:rPr>
              <a:t>: </a:t>
            </a:r>
            <a:r>
              <a:rPr lang="zh-CN" altLang="en-US" b="0" i="0">
                <a:solidFill>
                  <a:srgbClr val="060607"/>
                </a:solidFill>
                <a:effectLst/>
                <a:latin typeface="-apple-system"/>
              </a:rPr>
              <a:t>目标类型</a:t>
            </a:r>
            <a:r>
              <a:rPr lang="en-US" altLang="zh-CN" b="0" i="0">
                <a:solidFill>
                  <a:srgbClr val="060607"/>
                </a:solidFill>
                <a:effectLst/>
                <a:latin typeface="-apple-system"/>
              </a:rPr>
              <a:t>	</a:t>
            </a:r>
            <a:r>
              <a:rPr lang="en-US" altLang="zh-CN" b="1" i="0">
                <a:solidFill>
                  <a:srgbClr val="060607"/>
                </a:solidFill>
                <a:effectLst/>
                <a:latin typeface="-apple-system"/>
              </a:rPr>
              <a:t>Position Type</a:t>
            </a:r>
            <a:r>
              <a:rPr lang="en-US" altLang="zh-CN" b="0" i="0">
                <a:solidFill>
                  <a:srgbClr val="060607"/>
                </a:solidFill>
                <a:effectLst/>
                <a:latin typeface="-apple-system"/>
              </a:rPr>
              <a:t>: </a:t>
            </a:r>
            <a:r>
              <a:rPr lang="zh-CN" altLang="en-US" b="0" i="0">
                <a:solidFill>
                  <a:srgbClr val="060607"/>
                </a:solidFill>
                <a:effectLst/>
                <a:latin typeface="-apple-system"/>
              </a:rPr>
              <a:t>位置类型</a:t>
            </a:r>
          </a:p>
          <a:p>
            <a:pPr algn="l"/>
            <a:r>
              <a:rPr lang="zh-CN" altLang="en-US" b="1" i="0">
                <a:solidFill>
                  <a:srgbClr val="060607"/>
                </a:solidFill>
                <a:effectLst/>
                <a:latin typeface="-apple-system"/>
              </a:rPr>
              <a:t>具体操作示例</a:t>
            </a:r>
          </a:p>
          <a:p>
            <a:pPr algn="l">
              <a:buFont typeface="+mj-lt"/>
              <a:buAutoNum type="arabicPeriod"/>
            </a:pPr>
            <a:r>
              <a:rPr lang="en-US" altLang="zh-CN" b="1" i="0">
                <a:solidFill>
                  <a:srgbClr val="060607"/>
                </a:solidFill>
                <a:effectLst/>
                <a:latin typeface="-apple-system"/>
              </a:rPr>
              <a:t>2D-direction</a:t>
            </a:r>
            <a:r>
              <a:rPr lang="en-US" altLang="zh-CN" b="0" i="0">
                <a:solidFill>
                  <a:srgbClr val="060607"/>
                </a:solidFill>
                <a:effectLst/>
                <a:latin typeface="-apple-system"/>
              </a:rPr>
              <a:t>: AI</a:t>
            </a:r>
            <a:r>
              <a:rPr lang="zh-CN" altLang="en-US" b="0" i="0">
                <a:solidFill>
                  <a:srgbClr val="060607"/>
                </a:solidFill>
                <a:effectLst/>
                <a:latin typeface="-apple-system"/>
              </a:rPr>
              <a:t>需要在游戏地图上朝某个</a:t>
            </a:r>
            <a:r>
              <a:rPr lang="en-US" altLang="zh-CN" b="0" i="0">
                <a:solidFill>
                  <a:srgbClr val="060607"/>
                </a:solidFill>
                <a:effectLst/>
                <a:latin typeface="-apple-system"/>
              </a:rPr>
              <a:t>2D</a:t>
            </a:r>
            <a:r>
              <a:rPr lang="zh-CN" altLang="en-US" b="0" i="0">
                <a:solidFill>
                  <a:srgbClr val="060607"/>
                </a:solidFill>
                <a:effectLst/>
                <a:latin typeface="-apple-system"/>
              </a:rPr>
              <a:t>方向移动。图片中显示了一个方向指示器，</a:t>
            </a:r>
            <a:r>
              <a:rPr lang="en-US" altLang="zh-CN" b="0" i="0">
                <a:solidFill>
                  <a:srgbClr val="060607"/>
                </a:solidFill>
                <a:effectLst/>
                <a:latin typeface="-apple-system"/>
              </a:rPr>
              <a:t>AI</a:t>
            </a:r>
            <a:r>
              <a:rPr lang="zh-CN" altLang="en-US" b="0" i="0">
                <a:solidFill>
                  <a:srgbClr val="060607"/>
                </a:solidFill>
                <a:effectLst/>
                <a:latin typeface="-apple-system"/>
              </a:rPr>
              <a:t>需要根据这个指示器来调整移动方向。</a:t>
            </a:r>
          </a:p>
          <a:p>
            <a:pPr algn="l">
              <a:buFont typeface="+mj-lt"/>
              <a:buAutoNum type="arabicPeriod"/>
            </a:pPr>
            <a:r>
              <a:rPr lang="en-US" altLang="zh-CN" b="1" i="0">
                <a:solidFill>
                  <a:srgbClr val="060607"/>
                </a:solidFill>
                <a:effectLst/>
                <a:latin typeface="-apple-system"/>
              </a:rPr>
              <a:t>Lock a target</a:t>
            </a:r>
            <a:r>
              <a:rPr lang="en-US" altLang="zh-CN" b="0" i="0">
                <a:solidFill>
                  <a:srgbClr val="060607"/>
                </a:solidFill>
                <a:effectLst/>
                <a:latin typeface="-apple-system"/>
              </a:rPr>
              <a:t>: AI</a:t>
            </a:r>
            <a:r>
              <a:rPr lang="zh-CN" altLang="en-US" b="0" i="0">
                <a:solidFill>
                  <a:srgbClr val="060607"/>
                </a:solidFill>
                <a:effectLst/>
                <a:latin typeface="-apple-system"/>
              </a:rPr>
              <a:t>需要锁定一个目标进行攻击或技能释放。图片中显示了一个目标锁定的界面，</a:t>
            </a:r>
            <a:r>
              <a:rPr lang="en-US" altLang="zh-CN" b="0" i="0">
                <a:solidFill>
                  <a:srgbClr val="060607"/>
                </a:solidFill>
                <a:effectLst/>
                <a:latin typeface="-apple-system"/>
              </a:rPr>
              <a:t>AI</a:t>
            </a:r>
            <a:r>
              <a:rPr lang="zh-CN" altLang="en-US" b="0" i="0">
                <a:solidFill>
                  <a:srgbClr val="060607"/>
                </a:solidFill>
                <a:effectLst/>
                <a:latin typeface="-apple-system"/>
              </a:rPr>
              <a:t>通过这个界面来选择攻击目标。</a:t>
            </a:r>
          </a:p>
          <a:p>
            <a:pPr algn="l">
              <a:buFont typeface="+mj-lt"/>
              <a:buAutoNum type="arabicPeriod"/>
            </a:pPr>
            <a:r>
              <a:rPr lang="en-US" altLang="zh-CN" b="1" i="0">
                <a:solidFill>
                  <a:srgbClr val="060607"/>
                </a:solidFill>
                <a:effectLst/>
                <a:latin typeface="-apple-system"/>
              </a:rPr>
              <a:t>Choose a position</a:t>
            </a:r>
            <a:r>
              <a:rPr lang="en-US" altLang="zh-CN" b="0" i="0">
                <a:solidFill>
                  <a:srgbClr val="060607"/>
                </a:solidFill>
                <a:effectLst/>
                <a:latin typeface="-apple-system"/>
              </a:rPr>
              <a:t>: AI</a:t>
            </a:r>
            <a:r>
              <a:rPr lang="zh-CN" altLang="en-US" b="0" i="0">
                <a:solidFill>
                  <a:srgbClr val="060607"/>
                </a:solidFill>
                <a:effectLst/>
                <a:latin typeface="-apple-system"/>
              </a:rPr>
              <a:t>需要选择一个位置来释放技能或进行其他动作。图片中显示了一个技能释放的范围指示器，</a:t>
            </a:r>
            <a:r>
              <a:rPr lang="en-US" altLang="zh-CN" b="0" i="0">
                <a:solidFill>
                  <a:srgbClr val="060607"/>
                </a:solidFill>
                <a:effectLst/>
                <a:latin typeface="-apple-system"/>
              </a:rPr>
              <a:t>AI</a:t>
            </a:r>
            <a:r>
              <a:rPr lang="zh-CN" altLang="en-US" b="0" i="0">
                <a:solidFill>
                  <a:srgbClr val="060607"/>
                </a:solidFill>
                <a:effectLst/>
                <a:latin typeface="-apple-system"/>
              </a:rPr>
              <a:t>需要根据这个指示器来选择技能释放的位置。</a:t>
            </a:r>
          </a:p>
          <a:p>
            <a:pPr algn="l"/>
            <a:r>
              <a:rPr lang="zh-CN" altLang="en-US" b="0" i="0">
                <a:solidFill>
                  <a:srgbClr val="060607"/>
                </a:solidFill>
                <a:effectLst/>
                <a:latin typeface="-apple-system"/>
              </a:rPr>
              <a:t>这个层级结构的设计允许</a:t>
            </a:r>
            <a:r>
              <a:rPr lang="en-US" altLang="zh-CN" b="0" i="0">
                <a:solidFill>
                  <a:srgbClr val="060607"/>
                </a:solidFill>
                <a:effectLst/>
                <a:latin typeface="-apple-system"/>
              </a:rPr>
              <a:t>AI</a:t>
            </a:r>
            <a:r>
              <a:rPr lang="zh-CN" altLang="en-US" b="0" i="0">
                <a:solidFill>
                  <a:srgbClr val="060607"/>
                </a:solidFill>
                <a:effectLst/>
                <a:latin typeface="-apple-system"/>
              </a:rPr>
              <a:t>系统将复杂的游戏动作分解为更小、更易于管理的任务类型，从而更有效地学习和执行游戏策略。通过这种方式，</a:t>
            </a:r>
            <a:r>
              <a:rPr lang="en-US" altLang="zh-CN" b="0" i="0">
                <a:solidFill>
                  <a:srgbClr val="060607"/>
                </a:solidFill>
                <a:effectLst/>
                <a:latin typeface="-apple-system"/>
              </a:rPr>
              <a:t>AI</a:t>
            </a:r>
            <a:r>
              <a:rPr lang="zh-CN" altLang="en-US" b="0" i="0">
                <a:solidFill>
                  <a:srgbClr val="060607"/>
                </a:solidFill>
                <a:effectLst/>
                <a:latin typeface="-apple-system"/>
              </a:rPr>
              <a:t>可以更灵活地应对游戏中的各种情况，提高其在游戏中的表现。</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31</a:t>
            </a:fld>
            <a:endParaRPr lang="en-US"/>
          </a:p>
        </p:txBody>
      </p:sp>
    </p:spTree>
    <p:extLst>
      <p:ext uri="{BB962C8B-B14F-4D97-AF65-F5344CB8AC3E}">
        <p14:creationId xmlns:p14="http://schemas.microsoft.com/office/powerpoint/2010/main" val="4201126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0" i="0">
                <a:solidFill>
                  <a:srgbClr val="060607"/>
                </a:solidFill>
                <a:effectLst/>
                <a:latin typeface="-apple-system"/>
              </a:rPr>
              <a:t>"flatten"</a:t>
            </a:r>
            <a:r>
              <a:rPr lang="zh-CN" altLang="en-US" b="0" i="0">
                <a:solidFill>
                  <a:srgbClr val="060607"/>
                </a:solidFill>
                <a:effectLst/>
                <a:latin typeface="-apple-system"/>
              </a:rPr>
              <a:t>指的是将卷积神经网络（</a:t>
            </a:r>
            <a:r>
              <a:rPr lang="en-US" altLang="zh-CN" b="0" i="0">
                <a:solidFill>
                  <a:srgbClr val="060607"/>
                </a:solidFill>
                <a:effectLst/>
                <a:latin typeface="-apple-system"/>
              </a:rPr>
              <a:t>CNN</a:t>
            </a:r>
            <a:r>
              <a:rPr lang="zh-CN" altLang="en-US" b="0" i="0">
                <a:solidFill>
                  <a:srgbClr val="060607"/>
                </a:solidFill>
                <a:effectLst/>
                <a:latin typeface="-apple-system"/>
              </a:rPr>
              <a:t>）的多维输出展平铺为一维数组的过程。</a:t>
            </a:r>
            <a:endParaRPr lang="en-US" altLang="zh-CN" b="1" i="0">
              <a:solidFill>
                <a:srgbClr val="060607"/>
              </a:solidFill>
              <a:effectLst/>
              <a:latin typeface="-apple-system"/>
            </a:endParaRPr>
          </a:p>
          <a:p>
            <a:pPr algn="l">
              <a:buFont typeface="+mj-lt"/>
              <a:buAutoNum type="arabicPeriod"/>
            </a:pPr>
            <a:r>
              <a:rPr lang="zh-CN" altLang="en-US" b="1" i="0">
                <a:solidFill>
                  <a:srgbClr val="060607"/>
                </a:solidFill>
                <a:effectLst/>
                <a:latin typeface="-apple-system"/>
              </a:rPr>
              <a:t>输入层（</a:t>
            </a:r>
            <a:r>
              <a:rPr lang="en-US" altLang="zh-CN" b="1" i="0">
                <a:solidFill>
                  <a:srgbClr val="060607"/>
                </a:solidFill>
                <a:effectLst/>
                <a:latin typeface="-apple-system"/>
              </a:rPr>
              <a:t>Input Layer</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接收游戏环境的输入数据，如玩家位置、敌人位置、地图信息等。</a:t>
            </a:r>
          </a:p>
          <a:p>
            <a:pPr algn="l">
              <a:buFont typeface="+mj-lt"/>
              <a:buAutoNum type="arabicPeriod"/>
            </a:pPr>
            <a:r>
              <a:rPr lang="zh-CN" altLang="en-US" b="1" i="0">
                <a:solidFill>
                  <a:srgbClr val="060607"/>
                </a:solidFill>
                <a:effectLst/>
                <a:latin typeface="-apple-system"/>
              </a:rPr>
              <a:t>特征提取层（</a:t>
            </a:r>
            <a:r>
              <a:rPr lang="en-US" altLang="zh-CN" b="1" i="0">
                <a:solidFill>
                  <a:srgbClr val="060607"/>
                </a:solidFill>
                <a:effectLst/>
                <a:latin typeface="-apple-system"/>
              </a:rPr>
              <a:t>Feature Extraction Layer</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通过卷积神经网络（</a:t>
            </a:r>
            <a:r>
              <a:rPr lang="en-US" altLang="zh-CN" b="0" i="0">
                <a:solidFill>
                  <a:srgbClr val="060607"/>
                </a:solidFill>
                <a:effectLst/>
                <a:latin typeface="-apple-system"/>
              </a:rPr>
              <a:t>CNN</a:t>
            </a:r>
            <a:r>
              <a:rPr lang="zh-CN" altLang="en-US" b="0" i="0">
                <a:solidFill>
                  <a:srgbClr val="060607"/>
                </a:solidFill>
                <a:effectLst/>
                <a:latin typeface="-apple-system"/>
              </a:rPr>
              <a:t>）对视觉输入进行处理，提取关键特征。</a:t>
            </a:r>
          </a:p>
          <a:p>
            <a:pPr marL="742950" lvl="1" indent="-285750" algn="l">
              <a:buFont typeface="+mj-lt"/>
              <a:buAutoNum type="arabicPeriod"/>
            </a:pPr>
            <a:r>
              <a:rPr lang="zh-CN" altLang="en-US" b="0" i="0">
                <a:solidFill>
                  <a:srgbClr val="060607"/>
                </a:solidFill>
                <a:effectLst/>
                <a:latin typeface="-apple-system"/>
              </a:rPr>
              <a:t>通过循环神经网络（</a:t>
            </a:r>
            <a:r>
              <a:rPr lang="en-US" altLang="zh-CN" b="0" i="0">
                <a:solidFill>
                  <a:srgbClr val="060607"/>
                </a:solidFill>
                <a:effectLst/>
                <a:latin typeface="-apple-system"/>
              </a:rPr>
              <a:t>RNN</a:t>
            </a:r>
            <a:r>
              <a:rPr lang="zh-CN" altLang="en-US" b="0" i="0">
                <a:solidFill>
                  <a:srgbClr val="060607"/>
                </a:solidFill>
                <a:effectLst/>
                <a:latin typeface="-apple-system"/>
              </a:rPr>
              <a:t>）处理时间序列数据，如游戏事件日志。</a:t>
            </a:r>
          </a:p>
          <a:p>
            <a:pPr algn="l">
              <a:buFont typeface="+mj-lt"/>
              <a:buAutoNum type="arabicPeriod"/>
            </a:pPr>
            <a:r>
              <a:rPr lang="zh-CN" altLang="en-US" b="1" i="0">
                <a:solidFill>
                  <a:srgbClr val="060607"/>
                </a:solidFill>
                <a:effectLst/>
                <a:latin typeface="-apple-system"/>
              </a:rPr>
              <a:t>决策层（</a:t>
            </a:r>
            <a:r>
              <a:rPr lang="en-US" altLang="zh-CN" b="1" i="0">
                <a:solidFill>
                  <a:srgbClr val="060607"/>
                </a:solidFill>
                <a:effectLst/>
                <a:latin typeface="-apple-system"/>
              </a:rPr>
              <a:t>Decision Layer</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包含一个或多个全连接层（</a:t>
            </a:r>
            <a:r>
              <a:rPr lang="en-US" altLang="zh-CN" b="0" i="0">
                <a:solidFill>
                  <a:srgbClr val="060607"/>
                </a:solidFill>
                <a:effectLst/>
                <a:latin typeface="-apple-system"/>
              </a:rPr>
              <a:t>Fully Connected Layers</a:t>
            </a:r>
            <a:r>
              <a:rPr lang="zh-CN" altLang="en-US" b="0" i="0">
                <a:solidFill>
                  <a:srgbClr val="060607"/>
                </a:solidFill>
                <a:effectLst/>
                <a:latin typeface="-apple-system"/>
              </a:rPr>
              <a:t>），用于处理特征并做出决策。</a:t>
            </a:r>
          </a:p>
          <a:p>
            <a:pPr marL="742950" lvl="1" indent="-285750" algn="l">
              <a:buFont typeface="+mj-lt"/>
              <a:buAutoNum type="arabicPeriod"/>
            </a:pPr>
            <a:r>
              <a:rPr lang="zh-CN" altLang="en-US" b="0" i="0">
                <a:solidFill>
                  <a:srgbClr val="060607"/>
                </a:solidFill>
                <a:effectLst/>
                <a:latin typeface="-apple-system"/>
              </a:rPr>
              <a:t>可能包含注意力机制，以聚焦于游戏环境中的关键元素。</a:t>
            </a:r>
          </a:p>
          <a:p>
            <a:pPr algn="l">
              <a:buFont typeface="+mj-lt"/>
              <a:buAutoNum type="arabicPeriod"/>
            </a:pPr>
            <a:r>
              <a:rPr lang="zh-CN" altLang="en-US" b="1" i="0">
                <a:solidFill>
                  <a:srgbClr val="060607"/>
                </a:solidFill>
                <a:effectLst/>
                <a:latin typeface="-apple-system"/>
              </a:rPr>
              <a:t>动作选择层（</a:t>
            </a:r>
            <a:r>
              <a:rPr lang="en-US" altLang="zh-CN" b="1" i="0">
                <a:solidFill>
                  <a:srgbClr val="060607"/>
                </a:solidFill>
                <a:effectLst/>
                <a:latin typeface="-apple-system"/>
              </a:rPr>
              <a:t>Action Selection Layer</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根据决策层的输出，选择最佳动作。</a:t>
            </a:r>
          </a:p>
          <a:p>
            <a:pPr marL="742950" lvl="1" indent="-285750" algn="l">
              <a:buFont typeface="+mj-lt"/>
              <a:buAutoNum type="arabicPeriod"/>
            </a:pPr>
            <a:r>
              <a:rPr lang="zh-CN" altLang="en-US" b="0" i="0">
                <a:solidFill>
                  <a:srgbClr val="060607"/>
                </a:solidFill>
                <a:effectLst/>
                <a:latin typeface="-apple-system"/>
              </a:rPr>
              <a:t>可能包含一个动作掩码（</a:t>
            </a:r>
            <a:r>
              <a:rPr lang="en-US" altLang="zh-CN" b="0" i="0">
                <a:solidFill>
                  <a:srgbClr val="060607"/>
                </a:solidFill>
                <a:effectLst/>
                <a:latin typeface="-apple-system"/>
              </a:rPr>
              <a:t>Action Mask</a:t>
            </a:r>
            <a:r>
              <a:rPr lang="zh-CN" altLang="en-US" b="0" i="0">
                <a:solidFill>
                  <a:srgbClr val="060607"/>
                </a:solidFill>
                <a:effectLst/>
                <a:latin typeface="-apple-system"/>
              </a:rPr>
              <a:t>），以过滤非法或不可行的动作。</a:t>
            </a:r>
          </a:p>
          <a:p>
            <a:pPr algn="l">
              <a:buFont typeface="+mj-lt"/>
              <a:buAutoNum type="arabicPeriod"/>
            </a:pPr>
            <a:r>
              <a:rPr lang="zh-CN" altLang="en-US" b="1" i="0">
                <a:solidFill>
                  <a:srgbClr val="060607"/>
                </a:solidFill>
                <a:effectLst/>
                <a:latin typeface="-apple-system"/>
              </a:rPr>
              <a:t>输出层（</a:t>
            </a:r>
            <a:r>
              <a:rPr lang="en-US" altLang="zh-CN" b="1" i="0">
                <a:solidFill>
                  <a:srgbClr val="060607"/>
                </a:solidFill>
                <a:effectLst/>
                <a:latin typeface="-apple-system"/>
              </a:rPr>
              <a:t>Output Layer</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将</a:t>
            </a:r>
            <a:r>
              <a:rPr lang="en-US" altLang="zh-CN" b="0" i="0">
                <a:solidFill>
                  <a:srgbClr val="060607"/>
                </a:solidFill>
                <a:effectLst/>
                <a:latin typeface="-apple-system"/>
              </a:rPr>
              <a:t>AI</a:t>
            </a:r>
            <a:r>
              <a:rPr lang="zh-CN" altLang="en-US" b="0" i="0">
                <a:solidFill>
                  <a:srgbClr val="060607"/>
                </a:solidFill>
                <a:effectLst/>
                <a:latin typeface="-apple-system"/>
              </a:rPr>
              <a:t>的决策转换为具体的游戏操作，如移动、攻击、使用技能等。</a:t>
            </a:r>
          </a:p>
          <a:p>
            <a:pPr algn="l"/>
            <a:r>
              <a:rPr lang="zh-CN" altLang="en-US" b="1" i="0">
                <a:solidFill>
                  <a:srgbClr val="060607"/>
                </a:solidFill>
                <a:effectLst/>
                <a:latin typeface="-apple-system"/>
              </a:rPr>
              <a:t>分辨率设计</a:t>
            </a:r>
          </a:p>
          <a:p>
            <a:pPr algn="l"/>
            <a:r>
              <a:rPr lang="zh-CN" altLang="en-US" b="0" i="0">
                <a:solidFill>
                  <a:srgbClr val="060607"/>
                </a:solidFill>
                <a:effectLst/>
                <a:latin typeface="-apple-system"/>
              </a:rPr>
              <a:t>关于“每个局部区域的分辨率设计为大致等于英雄的物理边长度”，这可能意味着在特征提取阶段，</a:t>
            </a:r>
            <a:r>
              <a:rPr lang="en-US" altLang="zh-CN" b="0" i="0">
                <a:solidFill>
                  <a:srgbClr val="060607"/>
                </a:solidFill>
                <a:effectLst/>
                <a:latin typeface="-apple-system"/>
              </a:rPr>
              <a:t>AI</a:t>
            </a:r>
            <a:r>
              <a:rPr lang="zh-CN" altLang="en-US" b="0" i="0">
                <a:solidFill>
                  <a:srgbClr val="060607"/>
                </a:solidFill>
                <a:effectLst/>
                <a:latin typeface="-apple-system"/>
              </a:rPr>
              <a:t>系统被设计为能够识别和处理与游戏单位（如英雄）大小相当的区域。这样的设计有助于：</a:t>
            </a:r>
          </a:p>
          <a:p>
            <a:pPr algn="l">
              <a:buFont typeface="Arial" panose="020B0604020202020204" pitchFamily="34" charset="0"/>
              <a:buChar char="•"/>
            </a:pPr>
            <a:r>
              <a:rPr lang="zh-CN" altLang="en-US" b="1" i="0">
                <a:solidFill>
                  <a:srgbClr val="060607"/>
                </a:solidFill>
                <a:effectLst/>
                <a:latin typeface="-apple-system"/>
              </a:rPr>
              <a:t>提高识别精度</a:t>
            </a:r>
            <a:r>
              <a:rPr lang="zh-CN" altLang="en-US" b="0" i="0">
                <a:solidFill>
                  <a:srgbClr val="060607"/>
                </a:solidFill>
                <a:effectLst/>
                <a:latin typeface="-apple-system"/>
              </a:rPr>
              <a:t>：确保</a:t>
            </a:r>
            <a:r>
              <a:rPr lang="en-US" altLang="zh-CN" b="0" i="0">
                <a:solidFill>
                  <a:srgbClr val="060607"/>
                </a:solidFill>
                <a:effectLst/>
                <a:latin typeface="-apple-system"/>
              </a:rPr>
              <a:t>AI</a:t>
            </a:r>
            <a:r>
              <a:rPr lang="zh-CN" altLang="en-US" b="0" i="0">
                <a:solidFill>
                  <a:srgbClr val="060607"/>
                </a:solidFill>
                <a:effectLst/>
                <a:latin typeface="-apple-system"/>
              </a:rPr>
              <a:t>能够准确识别和定位游戏单位。</a:t>
            </a:r>
          </a:p>
          <a:p>
            <a:pPr algn="l">
              <a:buFont typeface="Arial" panose="020B0604020202020204" pitchFamily="34" charset="0"/>
              <a:buChar char="•"/>
            </a:pPr>
            <a:r>
              <a:rPr lang="zh-CN" altLang="en-US" b="1" i="0">
                <a:solidFill>
                  <a:srgbClr val="060607"/>
                </a:solidFill>
                <a:effectLst/>
                <a:latin typeface="-apple-system"/>
              </a:rPr>
              <a:t>优化计算资源</a:t>
            </a:r>
            <a:r>
              <a:rPr lang="zh-CN" altLang="en-US" b="0" i="0">
                <a:solidFill>
                  <a:srgbClr val="060607"/>
                </a:solidFill>
                <a:effectLst/>
                <a:latin typeface="-apple-system"/>
              </a:rPr>
              <a:t>：通过处理与游戏单位大小相当的区域，避免不必要的计算，提高效率。</a:t>
            </a:r>
          </a:p>
          <a:p>
            <a:pPr algn="l">
              <a:buFont typeface="Arial" panose="020B0604020202020204" pitchFamily="34" charset="0"/>
              <a:buChar char="•"/>
            </a:pPr>
            <a:r>
              <a:rPr lang="zh-CN" altLang="en-US" b="1" i="0">
                <a:solidFill>
                  <a:srgbClr val="060607"/>
                </a:solidFill>
                <a:effectLst/>
                <a:latin typeface="-apple-system"/>
              </a:rPr>
              <a:t>上下文感知</a:t>
            </a:r>
            <a:r>
              <a:rPr lang="zh-CN" altLang="en-US" b="0" i="0">
                <a:solidFill>
                  <a:srgbClr val="060607"/>
                </a:solidFill>
                <a:effectLst/>
                <a:latin typeface="-apple-system"/>
              </a:rPr>
              <a:t>：提供足够的上下文信息，帮助</a:t>
            </a:r>
            <a:r>
              <a:rPr lang="en-US" altLang="zh-CN" b="0" i="0">
                <a:solidFill>
                  <a:srgbClr val="060607"/>
                </a:solidFill>
                <a:effectLst/>
                <a:latin typeface="-apple-system"/>
              </a:rPr>
              <a:t>AI</a:t>
            </a:r>
            <a:r>
              <a:rPr lang="zh-CN" altLang="en-US" b="0" i="0">
                <a:solidFill>
                  <a:srgbClr val="060607"/>
                </a:solidFill>
                <a:effectLst/>
                <a:latin typeface="-apple-system"/>
              </a:rPr>
              <a:t>理解单位之间的相对位置和交互。</a:t>
            </a:r>
          </a:p>
          <a:p>
            <a:pPr algn="l"/>
            <a:r>
              <a:rPr lang="zh-CN" altLang="en-US" b="1" i="0">
                <a:solidFill>
                  <a:srgbClr val="060607"/>
                </a:solidFill>
                <a:effectLst/>
                <a:latin typeface="-apple-system"/>
              </a:rPr>
              <a:t>信息分开处理</a:t>
            </a:r>
          </a:p>
          <a:p>
            <a:pPr algn="l"/>
            <a:r>
              <a:rPr lang="zh-CN" altLang="en-US" b="0" i="0">
                <a:solidFill>
                  <a:srgbClr val="060607"/>
                </a:solidFill>
                <a:effectLst/>
                <a:latin typeface="-apple-system"/>
              </a:rPr>
              <a:t>“信息分开处理”可能指的是：</a:t>
            </a:r>
          </a:p>
          <a:p>
            <a:pPr algn="l">
              <a:buFont typeface="Arial" panose="020B0604020202020204" pitchFamily="34" charset="0"/>
              <a:buChar char="•"/>
            </a:pPr>
            <a:r>
              <a:rPr lang="zh-CN" altLang="en-US" b="1" i="0">
                <a:solidFill>
                  <a:srgbClr val="060607"/>
                </a:solidFill>
                <a:effectLst/>
                <a:latin typeface="-apple-system"/>
              </a:rPr>
              <a:t>模块化处理</a:t>
            </a:r>
            <a:r>
              <a:rPr lang="zh-CN" altLang="en-US" b="0" i="0">
                <a:solidFill>
                  <a:srgbClr val="060607"/>
                </a:solidFill>
                <a:effectLst/>
                <a:latin typeface="-apple-system"/>
              </a:rPr>
              <a:t>：不同类型的信息（如视觉输入、游戏状态、玩家行为）通过不同的网络模块进行处理。</a:t>
            </a:r>
          </a:p>
          <a:p>
            <a:pPr algn="l">
              <a:buFont typeface="Arial" panose="020B0604020202020204" pitchFamily="34" charset="0"/>
              <a:buChar char="•"/>
            </a:pPr>
            <a:r>
              <a:rPr lang="zh-CN" altLang="en-US" b="1" i="0">
                <a:solidFill>
                  <a:srgbClr val="060607"/>
                </a:solidFill>
                <a:effectLst/>
                <a:latin typeface="-apple-system"/>
              </a:rPr>
              <a:t>特征融合</a:t>
            </a:r>
            <a:r>
              <a:rPr lang="zh-CN" altLang="en-US" b="0" i="0">
                <a:solidFill>
                  <a:srgbClr val="060607"/>
                </a:solidFill>
                <a:effectLst/>
                <a:latin typeface="-apple-system"/>
              </a:rPr>
              <a:t>：处理后的特征在决策层被融合，以做出综合决策。</a:t>
            </a:r>
          </a:p>
          <a:p>
            <a:pPr algn="l"/>
            <a:r>
              <a:rPr lang="zh-CN" altLang="en-US" b="0" i="0">
                <a:solidFill>
                  <a:srgbClr val="060607"/>
                </a:solidFill>
                <a:effectLst/>
                <a:latin typeface="-apple-system"/>
              </a:rPr>
              <a:t>这样的设计有助于</a:t>
            </a:r>
            <a:r>
              <a:rPr lang="en-US" altLang="zh-CN" b="0" i="0">
                <a:solidFill>
                  <a:srgbClr val="060607"/>
                </a:solidFill>
                <a:effectLst/>
                <a:latin typeface="-apple-system"/>
              </a:rPr>
              <a:t>AI</a:t>
            </a:r>
            <a:r>
              <a:rPr lang="zh-CN" altLang="en-US" b="0" i="0">
                <a:solidFill>
                  <a:srgbClr val="060607"/>
                </a:solidFill>
                <a:effectLst/>
                <a:latin typeface="-apple-system"/>
              </a:rPr>
              <a:t>系统更好地理解和响应复杂的游戏环境。</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32</a:t>
            </a:fld>
            <a:endParaRPr lang="en-US"/>
          </a:p>
        </p:txBody>
      </p:sp>
    </p:spTree>
    <p:extLst>
      <p:ext uri="{BB962C8B-B14F-4D97-AF65-F5344CB8AC3E}">
        <p14:creationId xmlns:p14="http://schemas.microsoft.com/office/powerpoint/2010/main" val="461473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a:solidFill>
                  <a:srgbClr val="060607"/>
                </a:solidFill>
                <a:effectLst/>
                <a:latin typeface="-apple-system"/>
              </a:rPr>
              <a:t>向量特征（</a:t>
            </a:r>
            <a:r>
              <a:rPr lang="en-US" altLang="zh-CN" b="1" i="0">
                <a:solidFill>
                  <a:srgbClr val="060607"/>
                </a:solidFill>
                <a:effectLst/>
                <a:latin typeface="-apple-system"/>
              </a:rPr>
              <a:t>Vector feature</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游戏状态（</a:t>
            </a:r>
            <a:r>
              <a:rPr lang="en-US" altLang="zh-CN" b="1" i="0">
                <a:solidFill>
                  <a:srgbClr val="060607"/>
                </a:solidFill>
                <a:effectLst/>
                <a:latin typeface="-apple-system"/>
              </a:rPr>
              <a:t>Game states</a:t>
            </a:r>
            <a:r>
              <a:rPr lang="zh-CN" altLang="en-US" b="1" i="0">
                <a:solidFill>
                  <a:srgbClr val="060607"/>
                </a:solidFill>
                <a:effectLst/>
                <a:latin typeface="-apple-system"/>
              </a:rPr>
              <a:t>）</a:t>
            </a:r>
            <a:r>
              <a:rPr lang="zh-CN" altLang="en-US" b="0" i="0">
                <a:solidFill>
                  <a:srgbClr val="060607"/>
                </a:solidFill>
                <a:effectLst/>
                <a:latin typeface="-apple-system"/>
              </a:rPr>
              <a:t>：从游戏界面提取的游戏状态信息，如英雄的属性、技能冷却时间、金币数量、等级等。</a:t>
            </a:r>
          </a:p>
          <a:p>
            <a:pPr marL="742950" lvl="1" indent="-285750" algn="l">
              <a:buFont typeface="+mj-lt"/>
              <a:buAutoNum type="arabicPeriod"/>
            </a:pPr>
            <a:r>
              <a:rPr lang="zh-CN" altLang="en-US" b="1" i="0">
                <a:solidFill>
                  <a:srgbClr val="060607"/>
                </a:solidFill>
                <a:effectLst/>
                <a:latin typeface="-apple-system"/>
              </a:rPr>
              <a:t>主英雄向量特征（</a:t>
            </a:r>
            <a:r>
              <a:rPr lang="en-US" altLang="zh-CN" b="1" i="0">
                <a:solidFill>
                  <a:srgbClr val="060607"/>
                </a:solidFill>
                <a:effectLst/>
                <a:latin typeface="-apple-system"/>
              </a:rPr>
              <a:t>Main hero vector Features</a:t>
            </a:r>
            <a:r>
              <a:rPr lang="zh-CN" altLang="en-US" b="1" i="0">
                <a:solidFill>
                  <a:srgbClr val="060607"/>
                </a:solidFill>
                <a:effectLst/>
                <a:latin typeface="-apple-system"/>
              </a:rPr>
              <a:t>）</a:t>
            </a:r>
            <a:r>
              <a:rPr lang="zh-CN" altLang="en-US" b="0" i="0">
                <a:solidFill>
                  <a:srgbClr val="060607"/>
                </a:solidFill>
                <a:effectLst/>
                <a:latin typeface="-apple-system"/>
              </a:rPr>
              <a:t>：主英雄的详细属性。</a:t>
            </a:r>
          </a:p>
          <a:p>
            <a:pPr marL="742950" lvl="1" indent="-285750" algn="l">
              <a:buFont typeface="+mj-lt"/>
              <a:buAutoNum type="arabicPeriod"/>
            </a:pPr>
            <a:r>
              <a:rPr lang="zh-CN" altLang="en-US" b="1" i="0">
                <a:solidFill>
                  <a:srgbClr val="060607"/>
                </a:solidFill>
                <a:effectLst/>
                <a:latin typeface="-apple-system"/>
              </a:rPr>
              <a:t>友方英雄向量特征（</a:t>
            </a:r>
            <a:r>
              <a:rPr lang="en-US" altLang="zh-CN" b="1" i="0">
                <a:solidFill>
                  <a:srgbClr val="060607"/>
                </a:solidFill>
                <a:effectLst/>
                <a:latin typeface="-apple-system"/>
              </a:rPr>
              <a:t>Friend heroes vector Features</a:t>
            </a:r>
            <a:r>
              <a:rPr lang="zh-CN" altLang="en-US" b="1" i="0">
                <a:solidFill>
                  <a:srgbClr val="060607"/>
                </a:solidFill>
                <a:effectLst/>
                <a:latin typeface="-apple-system"/>
              </a:rPr>
              <a:t>）</a:t>
            </a:r>
            <a:r>
              <a:rPr lang="zh-CN" altLang="en-US" b="0" i="0">
                <a:solidFill>
                  <a:srgbClr val="060607"/>
                </a:solidFill>
                <a:effectLst/>
                <a:latin typeface="-apple-system"/>
              </a:rPr>
              <a:t>：友方英雄的属性。</a:t>
            </a:r>
          </a:p>
          <a:p>
            <a:pPr marL="742950" lvl="1" indent="-285750" algn="l">
              <a:buFont typeface="+mj-lt"/>
              <a:buAutoNum type="arabicPeriod"/>
            </a:pPr>
            <a:r>
              <a:rPr lang="zh-CN" altLang="en-US" b="1" i="0">
                <a:solidFill>
                  <a:srgbClr val="060607"/>
                </a:solidFill>
                <a:effectLst/>
                <a:latin typeface="-apple-system"/>
              </a:rPr>
              <a:t>敌方英雄向量特征（</a:t>
            </a:r>
            <a:r>
              <a:rPr lang="en-US" altLang="zh-CN" b="1" i="0">
                <a:solidFill>
                  <a:srgbClr val="060607"/>
                </a:solidFill>
                <a:effectLst/>
                <a:latin typeface="-apple-system"/>
              </a:rPr>
              <a:t>Enemy heroes vector Features</a:t>
            </a:r>
            <a:r>
              <a:rPr lang="zh-CN" altLang="en-US" b="1" i="0">
                <a:solidFill>
                  <a:srgbClr val="060607"/>
                </a:solidFill>
                <a:effectLst/>
                <a:latin typeface="-apple-system"/>
              </a:rPr>
              <a:t>）</a:t>
            </a:r>
            <a:r>
              <a:rPr lang="zh-CN" altLang="en-US" b="0" i="0">
                <a:solidFill>
                  <a:srgbClr val="060607"/>
                </a:solidFill>
                <a:effectLst/>
                <a:latin typeface="-apple-system"/>
              </a:rPr>
              <a:t>：敌方英雄的属性。</a:t>
            </a:r>
          </a:p>
          <a:p>
            <a:pPr algn="l">
              <a:buFont typeface="+mj-lt"/>
              <a:buAutoNum type="arabicPeriod"/>
            </a:pPr>
            <a:r>
              <a:rPr lang="zh-CN" altLang="en-US" b="1" i="0">
                <a:solidFill>
                  <a:srgbClr val="060607"/>
                </a:solidFill>
                <a:effectLst/>
                <a:latin typeface="-apple-system"/>
              </a:rPr>
              <a:t>图像类卷积特征（</a:t>
            </a:r>
            <a:r>
              <a:rPr lang="en-US" altLang="zh-CN" b="1" i="0">
                <a:solidFill>
                  <a:srgbClr val="060607"/>
                </a:solidFill>
                <a:effectLst/>
                <a:latin typeface="-apple-system"/>
              </a:rPr>
              <a:t>Image-like convolutional feature</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zh-CN" altLang="en-US" b="1" i="0">
                <a:solidFill>
                  <a:srgbClr val="060607"/>
                </a:solidFill>
                <a:effectLst/>
                <a:latin typeface="-apple-system"/>
              </a:rPr>
              <a:t>局部地图（</a:t>
            </a:r>
            <a:r>
              <a:rPr lang="en-US" altLang="zh-CN" b="1" i="0">
                <a:solidFill>
                  <a:srgbClr val="060607"/>
                </a:solidFill>
                <a:effectLst/>
                <a:latin typeface="-apple-system"/>
              </a:rPr>
              <a:t>Local map</a:t>
            </a:r>
            <a:r>
              <a:rPr lang="zh-CN" altLang="en-US" b="1" i="0">
                <a:solidFill>
                  <a:srgbClr val="060607"/>
                </a:solidFill>
                <a:effectLst/>
                <a:latin typeface="-apple-system"/>
              </a:rPr>
              <a:t>）</a:t>
            </a:r>
            <a:r>
              <a:rPr lang="zh-CN" altLang="en-US" b="0" i="0">
                <a:solidFill>
                  <a:srgbClr val="060607"/>
                </a:solidFill>
                <a:effectLst/>
                <a:latin typeface="-apple-system"/>
              </a:rPr>
              <a:t>：主英雄周围的局部环境，包括友方和敌方单位的位置。这些信息被转换为局部地图的卷积通道，每个通道代表不同的特征，如单位类型、伤害范围等。</a:t>
            </a:r>
          </a:p>
          <a:p>
            <a:pPr marL="742950" lvl="1" indent="-285750" algn="l">
              <a:buFont typeface="+mj-lt"/>
              <a:buAutoNum type="arabicPeriod"/>
            </a:pPr>
            <a:r>
              <a:rPr lang="zh-CN" altLang="en-US" b="1" i="0">
                <a:solidFill>
                  <a:srgbClr val="060607"/>
                </a:solidFill>
                <a:effectLst/>
                <a:latin typeface="-apple-system"/>
              </a:rPr>
              <a:t>迷你地图（</a:t>
            </a:r>
            <a:r>
              <a:rPr lang="en-US" altLang="zh-CN" b="1" i="0">
                <a:solidFill>
                  <a:srgbClr val="060607"/>
                </a:solidFill>
                <a:effectLst/>
                <a:latin typeface="-apple-system"/>
              </a:rPr>
              <a:t>Mini map</a:t>
            </a:r>
            <a:r>
              <a:rPr lang="zh-CN" altLang="en-US" b="1" i="0">
                <a:solidFill>
                  <a:srgbClr val="060607"/>
                </a:solidFill>
                <a:effectLst/>
                <a:latin typeface="-apple-system"/>
              </a:rPr>
              <a:t>）</a:t>
            </a:r>
            <a:r>
              <a:rPr lang="zh-CN" altLang="en-US" b="0" i="0">
                <a:solidFill>
                  <a:srgbClr val="060607"/>
                </a:solidFill>
                <a:effectLst/>
                <a:latin typeface="-apple-system"/>
              </a:rPr>
              <a:t>：游戏的全局视图，包括所有英雄、士兵、怪物等的位置。迷你地图也被转换为卷积通道，帮助</a:t>
            </a:r>
            <a:r>
              <a:rPr lang="en-US" altLang="zh-CN" b="0" i="0">
                <a:solidFill>
                  <a:srgbClr val="060607"/>
                </a:solidFill>
                <a:effectLst/>
                <a:latin typeface="-apple-system"/>
              </a:rPr>
              <a:t>AI</a:t>
            </a:r>
            <a:r>
              <a:rPr lang="zh-CN" altLang="en-US" b="0" i="0">
                <a:solidFill>
                  <a:srgbClr val="060607"/>
                </a:solidFill>
                <a:effectLst/>
                <a:latin typeface="-apple-system"/>
              </a:rPr>
              <a:t>理解全局游戏状态。</a:t>
            </a:r>
          </a:p>
          <a:p>
            <a:r>
              <a:rPr lang="zh-CN" altLang="en-US" b="0" i="0">
                <a:solidFill>
                  <a:srgbClr val="060607"/>
                </a:solidFill>
                <a:effectLst/>
                <a:latin typeface="-apple-system"/>
              </a:rPr>
              <a:t>通过这些特征，</a:t>
            </a:r>
            <a:r>
              <a:rPr lang="en-US" altLang="zh-CN" b="0" i="0">
                <a:solidFill>
                  <a:srgbClr val="060607"/>
                </a:solidFill>
                <a:effectLst/>
                <a:latin typeface="-apple-system"/>
              </a:rPr>
              <a:t>AI</a:t>
            </a:r>
            <a:r>
              <a:rPr lang="zh-CN" altLang="en-US" b="0" i="0">
                <a:solidFill>
                  <a:srgbClr val="060607"/>
                </a:solidFill>
                <a:effectLst/>
                <a:latin typeface="-apple-system"/>
              </a:rPr>
              <a:t>能够理解和预测游戏中的复杂情况，并做出相应的策略和行动决策。这种方法使得</a:t>
            </a:r>
            <a:r>
              <a:rPr lang="en-US" altLang="zh-CN" b="0" i="0">
                <a:solidFill>
                  <a:srgbClr val="060607"/>
                </a:solidFill>
                <a:effectLst/>
                <a:latin typeface="-apple-system"/>
              </a:rPr>
              <a:t>AI</a:t>
            </a:r>
            <a:r>
              <a:rPr lang="zh-CN" altLang="en-US" b="0" i="0">
                <a:solidFill>
                  <a:srgbClr val="060607"/>
                </a:solidFill>
                <a:effectLst/>
                <a:latin typeface="-apple-system"/>
              </a:rPr>
              <a:t>能够同时处理宏观策略和微观管理，从而在</a:t>
            </a:r>
            <a:r>
              <a:rPr lang="en-US" altLang="zh-CN" b="0" i="0">
                <a:solidFill>
                  <a:srgbClr val="060607"/>
                </a:solidFill>
                <a:effectLst/>
                <a:latin typeface="-apple-system"/>
              </a:rPr>
              <a:t>MOBA</a:t>
            </a:r>
            <a:r>
              <a:rPr lang="zh-CN" altLang="en-US" b="0" i="0">
                <a:solidFill>
                  <a:srgbClr val="060607"/>
                </a:solidFill>
                <a:effectLst/>
                <a:latin typeface="-apple-system"/>
              </a:rPr>
              <a:t>游戏中达到人类水平的表现。图中还展示了如何从局部地图和迷你地图中提取图像类特征，并将这些特征转换为神经网络可以处理的卷积通道。</a:t>
            </a:r>
            <a:endParaRPr lang="en-US"/>
          </a:p>
        </p:txBody>
      </p:sp>
      <p:sp>
        <p:nvSpPr>
          <p:cNvPr id="4" name="灯片编号占位符 3"/>
          <p:cNvSpPr>
            <a:spLocks noGrp="1"/>
          </p:cNvSpPr>
          <p:nvPr>
            <p:ph type="sldNum" sz="quarter" idx="5"/>
          </p:nvPr>
        </p:nvSpPr>
        <p:spPr/>
        <p:txBody>
          <a:bodyPr/>
          <a:lstStyle/>
          <a:p>
            <a:fld id="{A32A25EC-C205-4712-BAEA-232E17B03230}" type="slidenum">
              <a:rPr lang="en-US" smtClean="0"/>
              <a:t>33</a:t>
            </a:fld>
            <a:endParaRPr lang="en-US"/>
          </a:p>
        </p:txBody>
      </p:sp>
    </p:spTree>
    <p:extLst>
      <p:ext uri="{BB962C8B-B14F-4D97-AF65-F5344CB8AC3E}">
        <p14:creationId xmlns:p14="http://schemas.microsoft.com/office/powerpoint/2010/main" val="31420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60607"/>
                </a:solidFill>
                <a:effectLst/>
                <a:latin typeface="-apple-system"/>
              </a:rPr>
              <a:t>描述了如何从历史游戏中提取数据来训练英雄的模型，以及如何设计深度神经网络模型来处理这些数据，</a:t>
            </a:r>
            <a:endParaRPr lang="en-US" altLang="zh-CN" b="0" i="0">
              <a:solidFill>
                <a:srgbClr val="060607"/>
              </a:solidFill>
              <a:effectLst/>
              <a:latin typeface="-apple-system"/>
            </a:endParaRPr>
          </a:p>
          <a:p>
            <a:r>
              <a:rPr lang="zh-CN" altLang="en-US" b="0" i="0">
                <a:solidFill>
                  <a:srgbClr val="060607"/>
                </a:solidFill>
                <a:effectLst/>
                <a:latin typeface="-apple-system"/>
              </a:rPr>
              <a:t>包括特征提取、特征分组、模型结构和损失函数。这种方法可以用于训练</a:t>
            </a:r>
            <a:r>
              <a:rPr lang="en-US" altLang="zh-CN" b="0" i="0">
                <a:solidFill>
                  <a:srgbClr val="060607"/>
                </a:solidFill>
                <a:effectLst/>
                <a:latin typeface="-apple-system"/>
              </a:rPr>
              <a:t>MOBA</a:t>
            </a:r>
            <a:r>
              <a:rPr lang="zh-CN" altLang="en-US" b="0" i="0">
                <a:solidFill>
                  <a:srgbClr val="060607"/>
                </a:solidFill>
                <a:effectLst/>
                <a:latin typeface="-apple-system"/>
              </a:rPr>
              <a:t>游戏中的英雄模型，以预测玩家的意图和行动。</a:t>
            </a:r>
            <a:endParaRPr lang="en-US" altLang="zh-CN" b="0" i="0">
              <a:solidFill>
                <a:srgbClr val="060607"/>
              </a:solidFill>
              <a:effectLst/>
              <a:latin typeface="-apple-system"/>
            </a:endParaRPr>
          </a:p>
          <a:p>
            <a:r>
              <a:rPr lang="zh-CN" altLang="en-US"/>
              <a:t>是 </a:t>
            </a:r>
            <a:r>
              <a:rPr lang="en-US" altLang="zh-CN"/>
              <a:t>1 </a:t>
            </a:r>
            <a:r>
              <a:rPr lang="zh-CN" altLang="en-US"/>
              <a:t>级和 </a:t>
            </a:r>
            <a:r>
              <a:rPr lang="en-US" altLang="zh-CN"/>
              <a:t>2 </a:t>
            </a:r>
            <a:r>
              <a:rPr lang="zh-CN" altLang="en-US"/>
              <a:t>级操作标签，</a:t>
            </a:r>
            <a:r>
              <a:rPr lang="en-US" altLang="zh-CN"/>
              <a:t>m </a:t>
            </a:r>
            <a:r>
              <a:rPr lang="zh-CN" altLang="en-US"/>
              <a:t>表示 </a:t>
            </a:r>
            <a:r>
              <a:rPr lang="en-US" altLang="zh-CN"/>
              <a:t>1 </a:t>
            </a:r>
            <a:r>
              <a:rPr lang="zh-CN" altLang="en-US"/>
              <a:t>级操作的数量</a:t>
            </a:r>
            <a:r>
              <a:rPr lang="en-US" altLang="zh-CN"/>
              <a:t>;</a:t>
            </a:r>
          </a:p>
          <a:p>
            <a:r>
              <a:rPr lang="zh-CN" altLang="en-US"/>
              <a:t>其中 </a:t>
            </a:r>
            <a:r>
              <a:rPr lang="en-US" altLang="zh-CN"/>
              <a:t>φg </a:t>
            </a:r>
            <a:r>
              <a:rPr lang="zh-CN" altLang="en-US"/>
              <a:t>和 </a:t>
            </a:r>
            <a:r>
              <a:rPr lang="en-US" altLang="zh-CN"/>
              <a:t>φl </a:t>
            </a:r>
            <a:r>
              <a:rPr lang="zh-CN" altLang="en-US"/>
              <a:t>是网络参数。</a:t>
            </a:r>
            <a:r>
              <a:rPr lang="en-US" altLang="zh-CN" sz="1800" i="1">
                <a:solidFill>
                  <a:srgbClr val="181717"/>
                </a:solidFill>
                <a:effectLst/>
                <a:latin typeface="Calibri" panose="020F0502020204030204" pitchFamily="34" charset="0"/>
                <a:ea typeface="Calibri" panose="020F0502020204030204" pitchFamily="34" charset="0"/>
              </a:rPr>
              <a:t>ψ</a:t>
            </a:r>
            <a:r>
              <a:rPr lang="en-US" altLang="zh-CN" sz="1800" i="1" baseline="-25000">
                <a:solidFill>
                  <a:srgbClr val="181717"/>
                </a:solidFill>
                <a:effectLst/>
                <a:latin typeface="Calibri" panose="020F0502020204030204" pitchFamily="34" charset="0"/>
                <a:ea typeface="Calibri" panose="020F0502020204030204" pitchFamily="34" charset="0"/>
              </a:rPr>
              <a:t>v</a:t>
            </a:r>
            <a:r>
              <a:rPr lang="en-US" altLang="zh-CN" sz="1800" i="1">
                <a:solidFill>
                  <a:srgbClr val="181717"/>
                </a:solidFill>
                <a:effectLst/>
                <a:latin typeface="Calibri" panose="020F0502020204030204" pitchFamily="34" charset="0"/>
                <a:ea typeface="Calibri" panose="020F0502020204030204" pitchFamily="34" charset="0"/>
              </a:rPr>
              <a:t> </a:t>
            </a:r>
            <a:r>
              <a:rPr lang="en-US" altLang="zh-CN" sz="1800">
                <a:solidFill>
                  <a:srgbClr val="181717"/>
                </a:solidFill>
                <a:effectLst/>
                <a:latin typeface="Times New Roman" panose="02020603050405020304" pitchFamily="18" charset="0"/>
                <a:ea typeface="Times New Roman" panose="02020603050405020304" pitchFamily="18" charset="0"/>
              </a:rPr>
              <a:t>是网络参数</a:t>
            </a:r>
          </a:p>
          <a:p>
            <a:r>
              <a:rPr lang="en-US" altLang="zh-CN" sz="1800">
                <a:solidFill>
                  <a:srgbClr val="181717"/>
                </a:solidFill>
                <a:effectLst/>
                <a:latin typeface="宋体" panose="02010600030101010101" pitchFamily="2" charset="-122"/>
                <a:cs typeface="宋体" panose="02010600030101010101" pitchFamily="2" charset="-122"/>
              </a:rPr>
              <a:t> m + 1 </a:t>
            </a:r>
            <a:r>
              <a:rPr lang="zh-CN" altLang="zh-CN" sz="1800">
                <a:solidFill>
                  <a:srgbClr val="181717"/>
                </a:solidFill>
                <a:effectLst/>
                <a:ea typeface="宋体" panose="02010600030101010101" pitchFamily="2" charset="-122"/>
                <a:cs typeface="宋体" panose="02010600030101010101" pitchFamily="2" charset="-122"/>
              </a:rPr>
              <a:t>个不同的函数</a:t>
            </a:r>
            <a:r>
              <a:rPr lang="en-US" altLang="zh-CN" sz="1800">
                <a:solidFill>
                  <a:srgbClr val="181717"/>
                </a:solidFill>
                <a:effectLst/>
                <a:ea typeface="宋体" panose="02010600030101010101" pitchFamily="2" charset="-122"/>
                <a:cs typeface="宋体" panose="02010600030101010101" pitchFamily="2" charset="-122"/>
              </a:rPr>
              <a:t> { f i</a:t>
            </a:r>
            <a:r>
              <a:rPr lang="zh-CN" altLang="zh-CN" sz="1800">
                <a:solidFill>
                  <a:srgbClr val="181717"/>
                </a:solidFill>
                <a:effectLst/>
                <a:ea typeface="宋体" panose="02010600030101010101" pitchFamily="2" charset="-122"/>
                <a:cs typeface="宋体" panose="02010600030101010101" pitchFamily="2" charset="-122"/>
              </a:rPr>
              <a:t>（·</a:t>
            </a:r>
            <a:r>
              <a:rPr lang="en-US" altLang="zh-CN" sz="1800">
                <a:solidFill>
                  <a:srgbClr val="181717"/>
                </a:solidFill>
                <a:effectLst/>
                <a:ea typeface="宋体" panose="02010600030101010101" pitchFamily="2" charset="-122"/>
                <a:cs typeface="宋体" panose="02010600030101010101" pitchFamily="2" charset="-122"/>
              </a:rPr>
              <a:t>;ωi</a:t>
            </a:r>
            <a:r>
              <a:rPr lang="zh-CN" altLang="zh-CN" sz="1800">
                <a:solidFill>
                  <a:srgbClr val="181717"/>
                </a:solidFill>
                <a:effectLst/>
                <a:ea typeface="宋体" panose="02010600030101010101" pitchFamily="2" charset="-122"/>
                <a:cs typeface="宋体" panose="02010600030101010101" pitchFamily="2" charset="-122"/>
              </a:rPr>
              <a:t>）</a:t>
            </a:r>
            <a:r>
              <a:rPr lang="en-US" altLang="zh-CN" sz="1800">
                <a:solidFill>
                  <a:srgbClr val="181717"/>
                </a:solidFill>
                <a:effectLst/>
                <a:ea typeface="宋体" panose="02010600030101010101" pitchFamily="2" charset="-122"/>
                <a:cs typeface="宋体" panose="02010600030101010101" pitchFamily="2" charset="-122"/>
              </a:rPr>
              <a:t>|i = 0,...,m} </a:t>
            </a:r>
            <a:r>
              <a:rPr lang="zh-CN" altLang="zh-CN" sz="1800">
                <a:solidFill>
                  <a:srgbClr val="181717"/>
                </a:solidFill>
                <a:effectLst/>
                <a:ea typeface="宋体" panose="02010600030101010101" pitchFamily="2" charset="-122"/>
                <a:cs typeface="宋体" panose="02010600030101010101" pitchFamily="2" charset="-122"/>
              </a:rPr>
              <a:t>用于进行预测</a:t>
            </a:r>
            <a:r>
              <a:rPr lang="en-US" altLang="zh-CN" sz="1800">
                <a:solidFill>
                  <a:srgbClr val="181717"/>
                </a:solidFill>
                <a:effectLst/>
                <a:ea typeface="宋体" panose="02010600030101010101" pitchFamily="2" charset="-122"/>
                <a:cs typeface="宋体" panose="02010600030101010101" pitchFamily="2" charset="-122"/>
              </a:rPr>
              <a:t> p = </a:t>
            </a:r>
            <a:r>
              <a:rPr lang="zh-CN" altLang="zh-CN" sz="1800">
                <a:solidFill>
                  <a:srgbClr val="181717"/>
                </a:solidFill>
                <a:effectLst/>
                <a:ea typeface="宋体" panose="02010600030101010101" pitchFamily="2" charset="-122"/>
                <a:cs typeface="宋体" panose="02010600030101010101" pitchFamily="2" charset="-122"/>
              </a:rPr>
              <a:t>（</a:t>
            </a:r>
            <a:r>
              <a:rPr lang="en-US" altLang="zh-CN" sz="1800">
                <a:solidFill>
                  <a:srgbClr val="181717"/>
                </a:solidFill>
                <a:effectLst/>
                <a:ea typeface="宋体" panose="02010600030101010101" pitchFamily="2" charset="-122"/>
                <a:cs typeface="宋体" panose="02010600030101010101" pitchFamily="2" charset="-122"/>
              </a:rPr>
              <a:t>p0,..., p</a:t>
            </a:r>
            <a:r>
              <a:rPr lang="zh-CN" altLang="zh-CN" sz="1800">
                <a:solidFill>
                  <a:srgbClr val="181717"/>
                </a:solidFill>
                <a:effectLst/>
                <a:ea typeface="宋体" panose="02010600030101010101" pitchFamily="2" charset="-122"/>
                <a:cs typeface="宋体" panose="02010600030101010101" pitchFamily="2" charset="-122"/>
              </a:rPr>
              <a:t>（</a:t>
            </a:r>
            <a:r>
              <a:rPr lang="en-US" altLang="zh-CN" sz="1800">
                <a:solidFill>
                  <a:srgbClr val="181717"/>
                </a:solidFill>
                <a:effectLst/>
                <a:ea typeface="宋体" panose="02010600030101010101" pitchFamily="2" charset="-122"/>
                <a:cs typeface="宋体" panose="02010600030101010101" pitchFamily="2" charset="-122"/>
              </a:rPr>
              <a:t>m+2</a:t>
            </a:r>
            <a:r>
              <a:rPr lang="zh-CN" altLang="zh-CN" sz="1800">
                <a:solidFill>
                  <a:srgbClr val="181717"/>
                </a:solidFill>
                <a:effectLst/>
                <a:ea typeface="宋体" panose="02010600030101010101" pitchFamily="2" charset="-122"/>
                <a:cs typeface="宋体" panose="02010600030101010101" pitchFamily="2" charset="-122"/>
              </a:rPr>
              <a:t>））</a:t>
            </a:r>
            <a:endParaRPr lang="en-US" altLang="zh-CN" sz="1800">
              <a:solidFill>
                <a:srgbClr val="181717"/>
              </a:solidFill>
              <a:effectLst/>
              <a:ea typeface="宋体" panose="02010600030101010101" pitchFamily="2" charset="-122"/>
              <a:cs typeface="宋体" panose="02010600030101010101" pitchFamily="2" charset="-122"/>
            </a:endParaRPr>
          </a:p>
          <a:p>
            <a:r>
              <a:rPr lang="en-US" altLang="zh-CN" sz="1800">
                <a:solidFill>
                  <a:srgbClr val="181717"/>
                </a:solidFill>
                <a:effectLst/>
                <a:latin typeface="宋体" panose="02010600030101010101" pitchFamily="2" charset="-122"/>
                <a:cs typeface="宋体" panose="02010600030101010101" pitchFamily="2" charset="-122"/>
              </a:rPr>
              <a:t>L</a:t>
            </a:r>
            <a:r>
              <a:rPr lang="en-US" altLang="zh-CN" sz="1800" baseline="-25000">
                <a:solidFill>
                  <a:srgbClr val="181717"/>
                </a:solidFill>
                <a:effectLst/>
                <a:latin typeface="宋体" panose="02010600030101010101" pitchFamily="2" charset="-122"/>
                <a:cs typeface="宋体" panose="02010600030101010101" pitchFamily="2" charset="-122"/>
              </a:rPr>
              <a:t>CE</a:t>
            </a:r>
            <a:r>
              <a:rPr lang="zh-CN" altLang="zh-CN" sz="1800">
                <a:solidFill>
                  <a:srgbClr val="181717"/>
                </a:solidFill>
                <a:effectLst/>
                <a:ea typeface="宋体" panose="02010600030101010101" pitchFamily="2" charset="-122"/>
                <a:cs typeface="宋体" panose="02010600030101010101" pitchFamily="2" charset="-122"/>
              </a:rPr>
              <a:t>表示交叉熵损失，因为我们离散了意图和操作标签。对于操作标签，我们只对两个损失相加，因为标签</a:t>
            </a:r>
            <a:r>
              <a:rPr lang="en-US" altLang="zh-CN" sz="1800">
                <a:solidFill>
                  <a:srgbClr val="181717"/>
                </a:solidFill>
                <a:effectLst/>
                <a:ea typeface="宋体" panose="02010600030101010101" pitchFamily="2" charset="-122"/>
                <a:cs typeface="宋体" panose="02010600030101010101" pitchFamily="2" charset="-122"/>
              </a:rPr>
              <a:t> y </a:t>
            </a:r>
            <a:r>
              <a:rPr lang="zh-CN" altLang="zh-CN" sz="1800">
                <a:solidFill>
                  <a:srgbClr val="181717"/>
                </a:solidFill>
                <a:effectLst/>
                <a:ea typeface="宋体" panose="02010600030101010101" pitchFamily="2" charset="-122"/>
                <a:cs typeface="宋体" panose="02010600030101010101" pitchFamily="2" charset="-122"/>
              </a:rPr>
              <a:t>没有为操作提供任何信息</a:t>
            </a:r>
            <a:endParaRPr lang="en-US" altLang="zh-CN" sz="1800">
              <a:solidFill>
                <a:srgbClr val="181717"/>
              </a:solidFill>
              <a:effectLst/>
              <a:ea typeface="宋体" panose="02010600030101010101" pitchFamily="2" charset="-122"/>
              <a:cs typeface="宋体" panose="02010600030101010101" pitchFamily="2" charset="-122"/>
            </a:endParaRPr>
          </a:p>
          <a:p>
            <a:pPr algn="l">
              <a:buFont typeface="+mj-lt"/>
              <a:buAutoNum type="arabicPeriod"/>
            </a:pPr>
            <a:r>
              <a:rPr lang="zh-CN" altLang="en-US" b="1" i="0">
                <a:solidFill>
                  <a:srgbClr val="060607"/>
                </a:solidFill>
                <a:effectLst/>
                <a:latin typeface="-apple-system"/>
              </a:rPr>
              <a:t>数据提取</a:t>
            </a:r>
            <a:r>
              <a:rPr lang="zh-CN" altLang="en-US" b="0" i="0">
                <a:solidFill>
                  <a:srgbClr val="060607"/>
                </a:solidFill>
                <a:effectLst/>
                <a:latin typeface="-apple-system"/>
              </a:rPr>
              <a:t>：训练数据集</a:t>
            </a:r>
            <a:r>
              <a:rPr lang="en-US" altLang="zh-CN" b="0" i="0">
                <a:solidFill>
                  <a:srgbClr val="060607"/>
                </a:solidFill>
                <a:effectLst/>
                <a:latin typeface="-apple-system"/>
              </a:rPr>
              <a:t>{(xi, yi)|i=1,...,n}</a:t>
            </a:r>
            <a:r>
              <a:rPr lang="zh-CN" altLang="en-US" b="0" i="0">
                <a:solidFill>
                  <a:srgbClr val="060607"/>
                </a:solidFill>
                <a:effectLst/>
                <a:latin typeface="-apple-system"/>
              </a:rPr>
              <a:t>是从历史游戏中提取的，每个实例</a:t>
            </a:r>
            <a:r>
              <a:rPr lang="en-US" altLang="zh-CN" b="0" i="0">
                <a:solidFill>
                  <a:srgbClr val="060607"/>
                </a:solidFill>
                <a:effectLst/>
                <a:latin typeface="-apple-system"/>
              </a:rPr>
              <a:t>(xi, yi)</a:t>
            </a:r>
            <a:r>
              <a:rPr lang="zh-CN" altLang="en-US" b="0" i="0">
                <a:solidFill>
                  <a:srgbClr val="060607"/>
                </a:solidFill>
                <a:effectLst/>
                <a:latin typeface="-apple-system"/>
              </a:rPr>
              <a:t>都是从当前帧和过去的帧中提取的，其中对应多模态特征以及玩家的意图和动作标签。</a:t>
            </a:r>
          </a:p>
          <a:p>
            <a:pPr algn="l">
              <a:buFont typeface="+mj-lt"/>
              <a:buAutoNum type="arabicPeriod"/>
            </a:pPr>
            <a:r>
              <a:rPr lang="zh-CN" altLang="en-US" b="1" i="0">
                <a:solidFill>
                  <a:srgbClr val="060607"/>
                </a:solidFill>
                <a:effectLst/>
                <a:latin typeface="-apple-system"/>
              </a:rPr>
              <a:t>特征类型</a:t>
            </a:r>
            <a:r>
              <a:rPr lang="zh-CN" altLang="en-US" b="0" i="0">
                <a:solidFill>
                  <a:srgbClr val="060607"/>
                </a:solidFill>
                <a:effectLst/>
                <a:latin typeface="-apple-system"/>
              </a:rPr>
              <a:t>：</a:t>
            </a:r>
            <a:r>
              <a:rPr lang="en-US" altLang="zh-CN" b="0" i="0">
                <a:solidFill>
                  <a:srgbClr val="060607"/>
                </a:solidFill>
                <a:effectLst/>
                <a:latin typeface="-apple-system"/>
              </a:rPr>
              <a:t>xi</a:t>
            </a:r>
            <a:r>
              <a:rPr lang="zh-CN" altLang="en-US" b="0" i="0">
                <a:solidFill>
                  <a:srgbClr val="060607"/>
                </a:solidFill>
                <a:effectLst/>
                <a:latin typeface="-apple-system"/>
              </a:rPr>
              <a:t>包含向量特征、全局图像特征和局部图像特征，</a:t>
            </a:r>
            <a:r>
              <a:rPr lang="en-US" altLang="zh-CN" b="0" i="0">
                <a:solidFill>
                  <a:srgbClr val="060607"/>
                </a:solidFill>
                <a:effectLst/>
                <a:latin typeface="-apple-system"/>
              </a:rPr>
              <a:t>yi</a:t>
            </a:r>
            <a:r>
              <a:rPr lang="zh-CN" altLang="en-US" b="0" i="0">
                <a:solidFill>
                  <a:srgbClr val="060607"/>
                </a:solidFill>
                <a:effectLst/>
                <a:latin typeface="-apple-system"/>
              </a:rPr>
              <a:t>包含</a:t>
            </a:r>
            <a:r>
              <a:rPr lang="en-US" altLang="zh-CN" b="0" i="0">
                <a:solidFill>
                  <a:srgbClr val="060607"/>
                </a:solidFill>
                <a:effectLst/>
                <a:latin typeface="-apple-system"/>
              </a:rPr>
              <a:t>1</a:t>
            </a:r>
            <a:r>
              <a:rPr lang="zh-CN" altLang="en-US" b="0" i="0">
                <a:solidFill>
                  <a:srgbClr val="060607"/>
                </a:solidFill>
                <a:effectLst/>
                <a:latin typeface="-apple-system"/>
              </a:rPr>
              <a:t>级和</a:t>
            </a:r>
            <a:r>
              <a:rPr lang="en-US" altLang="zh-CN" b="0" i="0">
                <a:solidFill>
                  <a:srgbClr val="060607"/>
                </a:solidFill>
                <a:effectLst/>
                <a:latin typeface="-apple-system"/>
              </a:rPr>
              <a:t>2</a:t>
            </a:r>
            <a:r>
              <a:rPr lang="zh-CN" altLang="en-US" b="0" i="0">
                <a:solidFill>
                  <a:srgbClr val="060607"/>
                </a:solidFill>
                <a:effectLst/>
                <a:latin typeface="-apple-system"/>
              </a:rPr>
              <a:t>级动作标签、全局和本地意图标签。</a:t>
            </a:r>
          </a:p>
          <a:p>
            <a:pPr algn="l">
              <a:buFont typeface="+mj-lt"/>
              <a:buAutoNum type="arabicPeriod"/>
            </a:pPr>
            <a:r>
              <a:rPr lang="zh-CN" altLang="en-US" b="1" i="0">
                <a:solidFill>
                  <a:srgbClr val="060607"/>
                </a:solidFill>
                <a:effectLst/>
                <a:latin typeface="-apple-system"/>
              </a:rPr>
              <a:t>深度神经网络模型</a:t>
            </a:r>
            <a:r>
              <a:rPr lang="zh-CN" altLang="en-US" b="0" i="0">
                <a:solidFill>
                  <a:srgbClr val="060607"/>
                </a:solidFill>
                <a:effectLst/>
                <a:latin typeface="-apple-system"/>
              </a:rPr>
              <a:t>：提出了一个深度神经网络模型，该模型适用于任何</a:t>
            </a:r>
            <a:r>
              <a:rPr lang="en-US" altLang="zh-CN" b="0" i="0">
                <a:solidFill>
                  <a:srgbClr val="060607"/>
                </a:solidFill>
                <a:effectLst/>
                <a:latin typeface="-apple-system"/>
              </a:rPr>
              <a:t>MOBA</a:t>
            </a:r>
            <a:r>
              <a:rPr lang="zh-CN" altLang="en-US" b="0" i="0">
                <a:solidFill>
                  <a:srgbClr val="060607"/>
                </a:solidFill>
                <a:effectLst/>
                <a:latin typeface="-apple-system"/>
              </a:rPr>
              <a:t>游戏。模型将全局和局部图像特征映射到</a:t>
            </a:r>
            <a:r>
              <a:rPr lang="en-US" altLang="zh-CN" b="0" i="0">
                <a:solidFill>
                  <a:srgbClr val="060607"/>
                </a:solidFill>
                <a:effectLst/>
                <a:latin typeface="-apple-system"/>
              </a:rPr>
              <a:t>hg(xg;ψg)</a:t>
            </a:r>
            <a:r>
              <a:rPr lang="zh-CN" altLang="en-US" b="0" i="0">
                <a:solidFill>
                  <a:srgbClr val="060607"/>
                </a:solidFill>
                <a:effectLst/>
                <a:latin typeface="-apple-system"/>
              </a:rPr>
              <a:t>和</a:t>
            </a:r>
            <a:r>
              <a:rPr lang="en-US" altLang="zh-CN" b="0" i="0">
                <a:solidFill>
                  <a:srgbClr val="060607"/>
                </a:solidFill>
                <a:effectLst/>
                <a:latin typeface="-apple-system"/>
              </a:rPr>
              <a:t>hl(xl;ψl)</a:t>
            </a:r>
            <a:r>
              <a:rPr lang="zh-CN" altLang="en-US" b="0" i="0">
                <a:solidFill>
                  <a:srgbClr val="060607"/>
                </a:solidFill>
                <a:effectLst/>
                <a:latin typeface="-apple-system"/>
              </a:rPr>
              <a:t>，分别通过深度卷积神经网络，其中</a:t>
            </a:r>
            <a:r>
              <a:rPr lang="en-US" altLang="zh-CN" b="0" i="0">
                <a:solidFill>
                  <a:srgbClr val="060607"/>
                </a:solidFill>
                <a:effectLst/>
                <a:latin typeface="-apple-system"/>
              </a:rPr>
              <a:t>ψg</a:t>
            </a:r>
            <a:r>
              <a:rPr lang="zh-CN" altLang="en-US" b="0" i="0">
                <a:solidFill>
                  <a:srgbClr val="060607"/>
                </a:solidFill>
                <a:effectLst/>
                <a:latin typeface="-apple-system"/>
              </a:rPr>
              <a:t>和</a:t>
            </a:r>
            <a:r>
              <a:rPr lang="en-US" altLang="zh-CN" b="0" i="0">
                <a:solidFill>
                  <a:srgbClr val="060607"/>
                </a:solidFill>
                <a:effectLst/>
                <a:latin typeface="-apple-system"/>
              </a:rPr>
              <a:t>ψl</a:t>
            </a:r>
            <a:r>
              <a:rPr lang="zh-CN" altLang="en-US" b="0" i="0">
                <a:solidFill>
                  <a:srgbClr val="060607"/>
                </a:solidFill>
                <a:effectLst/>
                <a:latin typeface="-apple-system"/>
              </a:rPr>
              <a:t>是网络参数。</a:t>
            </a:r>
          </a:p>
          <a:p>
            <a:pPr algn="l">
              <a:buFont typeface="+mj-lt"/>
              <a:buAutoNum type="arabicPeriod"/>
            </a:pPr>
            <a:r>
              <a:rPr lang="zh-CN" altLang="en-US" b="1" i="0">
                <a:solidFill>
                  <a:srgbClr val="060607"/>
                </a:solidFill>
                <a:effectLst/>
                <a:latin typeface="-apple-system"/>
              </a:rPr>
              <a:t>特征分组</a:t>
            </a:r>
            <a:r>
              <a:rPr lang="zh-CN" altLang="en-US" b="0" i="0">
                <a:solidFill>
                  <a:srgbClr val="060607"/>
                </a:solidFill>
                <a:effectLst/>
                <a:latin typeface="-apple-system"/>
              </a:rPr>
              <a:t>：对于向量特征，进行特征分组，将它们分成</a:t>
            </a:r>
            <a:r>
              <a:rPr lang="en-US" altLang="zh-CN" b="0" i="0">
                <a:solidFill>
                  <a:srgbClr val="060607"/>
                </a:solidFill>
                <a:effectLst/>
                <a:latin typeface="-apple-system"/>
              </a:rPr>
              <a:t>11</a:t>
            </a:r>
            <a:r>
              <a:rPr lang="zh-CN" altLang="en-US" b="0" i="0">
                <a:solidFill>
                  <a:srgbClr val="060607"/>
                </a:solidFill>
                <a:effectLst/>
                <a:latin typeface="-apple-system"/>
              </a:rPr>
              <a:t>个部分，然后通过全连接层馈送它们中的每一个。</a:t>
            </a:r>
          </a:p>
          <a:p>
            <a:pPr algn="l">
              <a:buFont typeface="+mj-lt"/>
              <a:buAutoNum type="arabicPeriod"/>
            </a:pPr>
            <a:r>
              <a:rPr lang="zh-CN" altLang="en-US" b="1" i="0">
                <a:solidFill>
                  <a:srgbClr val="060607"/>
                </a:solidFill>
                <a:effectLst/>
                <a:latin typeface="-apple-system"/>
              </a:rPr>
              <a:t>预测意图和动作标签</a:t>
            </a:r>
            <a:r>
              <a:rPr lang="zh-CN" altLang="en-US" b="0" i="0">
                <a:solidFill>
                  <a:srgbClr val="060607"/>
                </a:solidFill>
                <a:effectLst/>
                <a:latin typeface="-apple-system"/>
              </a:rPr>
              <a:t>：模型将全局和局部意图标签以及动作标签连接起来，并映射到最终的隐藏层，其中</a:t>
            </a:r>
            <a:r>
              <a:rPr lang="en-US" altLang="zh-CN" b="0" i="0">
                <a:solidFill>
                  <a:srgbClr val="060607"/>
                </a:solidFill>
                <a:effectLst/>
                <a:latin typeface="-apple-system"/>
              </a:rPr>
              <a:t>μ</a:t>
            </a:r>
            <a:r>
              <a:rPr lang="zh-CN" altLang="en-US" b="0" i="0">
                <a:solidFill>
                  <a:srgbClr val="060607"/>
                </a:solidFill>
                <a:effectLst/>
                <a:latin typeface="-apple-system"/>
              </a:rPr>
              <a:t>表示全连接层的参数。</a:t>
            </a:r>
          </a:p>
          <a:p>
            <a:pPr algn="l">
              <a:buFont typeface="+mj-lt"/>
              <a:buAutoNum type="arabicPeriod"/>
            </a:pPr>
            <a:r>
              <a:rPr lang="zh-CN" altLang="en-US" b="1" i="0">
                <a:solidFill>
                  <a:srgbClr val="060607"/>
                </a:solidFill>
                <a:effectLst/>
                <a:latin typeface="-apple-system"/>
              </a:rPr>
              <a:t>多任务损失</a:t>
            </a:r>
            <a:r>
              <a:rPr lang="zh-CN" altLang="en-US" b="0" i="0">
                <a:solidFill>
                  <a:srgbClr val="060607"/>
                </a:solidFill>
                <a:effectLst/>
                <a:latin typeface="-apple-system"/>
              </a:rPr>
              <a:t>：提出了一个多任务损失作为损失的加权，其中前两项用于操作标签，后两项用于意图标签。</a:t>
            </a:r>
          </a:p>
          <a:p>
            <a:pPr algn="l">
              <a:buFont typeface="+mj-lt"/>
              <a:buAutoNum type="arabicPeriod"/>
            </a:pPr>
            <a:r>
              <a:rPr lang="zh-CN" altLang="en-US" b="1" i="0">
                <a:solidFill>
                  <a:srgbClr val="060607"/>
                </a:solidFill>
                <a:effectLst/>
                <a:latin typeface="-apple-system"/>
              </a:rPr>
              <a:t>交叉熵损失</a:t>
            </a:r>
            <a:r>
              <a:rPr lang="zh-CN" altLang="en-US" b="0" i="0">
                <a:solidFill>
                  <a:srgbClr val="060607"/>
                </a:solidFill>
                <a:effectLst/>
                <a:latin typeface="-apple-system"/>
              </a:rPr>
              <a:t>：使用交叉熵损失（</a:t>
            </a:r>
            <a:r>
              <a:rPr lang="en-US" altLang="zh-CN" b="0" i="0">
                <a:solidFill>
                  <a:srgbClr val="060607"/>
                </a:solidFill>
                <a:effectLst/>
                <a:latin typeface="-apple-system"/>
              </a:rPr>
              <a:t>LCE</a:t>
            </a:r>
            <a:r>
              <a:rPr lang="zh-CN" altLang="en-US" b="0" i="0">
                <a:solidFill>
                  <a:srgbClr val="060607"/>
                </a:solidFill>
                <a:effectLst/>
                <a:latin typeface="-apple-system"/>
              </a:rPr>
              <a:t>）来衡量预测标签和实际标签之间的差异，因为离散了意图和操作标签。</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34</a:t>
            </a:fld>
            <a:endParaRPr lang="en-US"/>
          </a:p>
        </p:txBody>
      </p:sp>
    </p:spTree>
    <p:extLst>
      <p:ext uri="{BB962C8B-B14F-4D97-AF65-F5344CB8AC3E}">
        <p14:creationId xmlns:p14="http://schemas.microsoft.com/office/powerpoint/2010/main" val="405537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schemeClr val="tx1">
                    <a:lumMod val="85000"/>
                    <a:lumOff val="15000"/>
                  </a:schemeClr>
                </a:solidFill>
                <a:latin typeface="+mn-ea"/>
                <a:cs typeface="+mn-ea"/>
              </a:rPr>
              <a:t>在</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王者荣耀</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上进行的测试显示，所开发的</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能够击败顶级电子竞技玩家。</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5</a:t>
            </a:fld>
            <a:endParaRPr lang="en-US"/>
          </a:p>
        </p:txBody>
      </p:sp>
    </p:spTree>
    <p:extLst>
      <p:ext uri="{BB962C8B-B14F-4D97-AF65-F5344CB8AC3E}">
        <p14:creationId xmlns:p14="http://schemas.microsoft.com/office/powerpoint/2010/main" val="1950525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060607"/>
                </a:solidFill>
                <a:effectLst/>
                <a:latin typeface="-apple-system"/>
              </a:rPr>
              <a:t>比较的指标包括胜率、团队击杀数、游戏持续时间、每分钟金币数、摧毁的防御塔数量以及主宰和暴君的控制情况。</a:t>
            </a:r>
            <a:endParaRPr lang="en-US" altLang="zh-CN" b="0" i="0">
              <a:solidFill>
                <a:srgbClr val="060607"/>
              </a:solidFill>
              <a:effectLst/>
              <a:latin typeface="-apple-system"/>
            </a:endParaRPr>
          </a:p>
          <a:p>
            <a:pPr algn="l">
              <a:buFont typeface="+mj-lt"/>
              <a:buAutoNum type="arabicPeriod"/>
            </a:pPr>
            <a:r>
              <a:rPr lang="zh-CN" altLang="en-US" b="1" i="0">
                <a:solidFill>
                  <a:srgbClr val="060607"/>
                </a:solidFill>
                <a:effectLst/>
                <a:latin typeface="-apple-system"/>
              </a:rPr>
              <a:t>胜率（</a:t>
            </a:r>
            <a:r>
              <a:rPr lang="en-US" altLang="zh-CN" b="1" i="0">
                <a:solidFill>
                  <a:srgbClr val="060607"/>
                </a:solidFill>
                <a:effectLst/>
                <a:latin typeface="-apple-system"/>
              </a:rPr>
              <a:t>Win rate [CI]</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的胜率为</a:t>
            </a:r>
            <a:r>
              <a:rPr lang="en-US" altLang="zh-CN" b="0" i="0">
                <a:solidFill>
                  <a:srgbClr val="060607"/>
                </a:solidFill>
                <a:effectLst/>
                <a:latin typeface="-apple-system"/>
              </a:rPr>
              <a:t>1.0</a:t>
            </a:r>
            <a:r>
              <a:rPr lang="zh-CN" altLang="en-US" b="0" i="0">
                <a:solidFill>
                  <a:srgbClr val="060607"/>
                </a:solidFill>
                <a:effectLst/>
                <a:latin typeface="-apple-system"/>
              </a:rPr>
              <a:t>（</a:t>
            </a:r>
            <a:r>
              <a:rPr lang="en-US" altLang="zh-CN" b="0" i="0">
                <a:solidFill>
                  <a:srgbClr val="060607"/>
                </a:solidFill>
                <a:effectLst/>
                <a:latin typeface="-apple-system"/>
              </a:rPr>
              <a:t>96%</a:t>
            </a:r>
            <a:r>
              <a:rPr lang="zh-CN" altLang="en-US" b="0" i="0">
                <a:solidFill>
                  <a:srgbClr val="060607"/>
                </a:solidFill>
                <a:effectLst/>
                <a:latin typeface="-apple-system"/>
              </a:rPr>
              <a:t>到</a:t>
            </a:r>
            <a:r>
              <a:rPr lang="en-US" altLang="zh-CN" b="0" i="0">
                <a:solidFill>
                  <a:srgbClr val="060607"/>
                </a:solidFill>
                <a:effectLst/>
                <a:latin typeface="-apple-system"/>
              </a:rPr>
              <a:t>11%</a:t>
            </a:r>
            <a:r>
              <a:rPr lang="zh-CN" altLang="en-US" b="0" i="0">
                <a:solidFill>
                  <a:srgbClr val="060607"/>
                </a:solidFill>
                <a:effectLst/>
                <a:latin typeface="-apple-system"/>
              </a:rPr>
              <a:t>的置信区间），显著高于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0.86</a:t>
            </a:r>
            <a:r>
              <a:rPr lang="zh-CN" altLang="en-US" b="0" i="0">
                <a:solidFill>
                  <a:srgbClr val="060607"/>
                </a:solidFill>
                <a:effectLst/>
                <a:latin typeface="-apple-system"/>
              </a:rPr>
              <a:t>，</a:t>
            </a:r>
            <a:r>
              <a:rPr lang="en-US" altLang="zh-CN" b="0" i="0">
                <a:solidFill>
                  <a:srgbClr val="060607"/>
                </a:solidFill>
                <a:effectLst/>
                <a:latin typeface="-apple-system"/>
              </a:rPr>
              <a:t>78%</a:t>
            </a:r>
            <a:r>
              <a:rPr lang="zh-CN" altLang="en-US" b="0" i="0">
                <a:solidFill>
                  <a:srgbClr val="060607"/>
                </a:solidFill>
                <a:effectLst/>
                <a:latin typeface="-apple-system"/>
              </a:rPr>
              <a:t>到</a:t>
            </a:r>
            <a:r>
              <a:rPr lang="en-US" altLang="zh-CN" b="0" i="0">
                <a:solidFill>
                  <a:srgbClr val="060607"/>
                </a:solidFill>
                <a:effectLst/>
                <a:latin typeface="-apple-system"/>
              </a:rPr>
              <a:t>92%</a:t>
            </a:r>
            <a:r>
              <a:rPr lang="zh-CN" altLang="en-US" b="0" i="0">
                <a:solidFill>
                  <a:srgbClr val="060607"/>
                </a:solidFill>
                <a:effectLst/>
                <a:latin typeface="-apple-system"/>
              </a:rPr>
              <a:t>的置信区间）、</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0.92</a:t>
            </a:r>
            <a:r>
              <a:rPr lang="zh-CN" altLang="en-US" b="0" i="0">
                <a:solidFill>
                  <a:srgbClr val="060607"/>
                </a:solidFill>
                <a:effectLst/>
                <a:latin typeface="-apple-system"/>
              </a:rPr>
              <a:t>，</a:t>
            </a:r>
            <a:r>
              <a:rPr lang="en-US" altLang="zh-CN" b="0" i="0">
                <a:solidFill>
                  <a:srgbClr val="060607"/>
                </a:solidFill>
                <a:effectLst/>
                <a:latin typeface="-apple-system"/>
              </a:rPr>
              <a:t>85%</a:t>
            </a:r>
            <a:r>
              <a:rPr lang="zh-CN" altLang="en-US" b="0" i="0">
                <a:solidFill>
                  <a:srgbClr val="060607"/>
                </a:solidFill>
                <a:effectLst/>
                <a:latin typeface="-apple-system"/>
              </a:rPr>
              <a:t>到</a:t>
            </a:r>
            <a:r>
              <a:rPr lang="en-US" altLang="zh-CN" b="0" i="0">
                <a:solidFill>
                  <a:srgbClr val="060607"/>
                </a:solidFill>
                <a:effectLst/>
                <a:latin typeface="-apple-system"/>
              </a:rPr>
              <a:t>96%</a:t>
            </a:r>
            <a:r>
              <a:rPr lang="zh-CN" altLang="en-US" b="0" i="0">
                <a:solidFill>
                  <a:srgbClr val="060607"/>
                </a:solidFill>
                <a:effectLst/>
                <a:latin typeface="-apple-system"/>
              </a:rPr>
              <a:t>的置信区间）和两阶段方法。</a:t>
            </a:r>
          </a:p>
          <a:p>
            <a:pPr algn="l">
              <a:buFont typeface="+mj-lt"/>
              <a:buAutoNum type="arabicPeriod"/>
            </a:pPr>
            <a:r>
              <a:rPr lang="zh-CN" altLang="en-US" b="1" i="0">
                <a:solidFill>
                  <a:srgbClr val="060607"/>
                </a:solidFill>
                <a:effectLst/>
                <a:latin typeface="-apple-system"/>
              </a:rPr>
              <a:t>团队击杀数（</a:t>
            </a:r>
            <a:r>
              <a:rPr lang="en-US" altLang="zh-CN" b="1" i="0">
                <a:solidFill>
                  <a:srgbClr val="060607"/>
                </a:solidFill>
                <a:effectLst/>
                <a:latin typeface="-apple-system"/>
              </a:rPr>
              <a:t>Team kill</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的团队击杀数为</a:t>
            </a:r>
            <a:r>
              <a:rPr lang="en-US" altLang="zh-CN" b="0" i="0">
                <a:solidFill>
                  <a:srgbClr val="060607"/>
                </a:solidFill>
                <a:effectLst/>
                <a:latin typeface="-apple-system"/>
              </a:rPr>
              <a:t>19.3</a:t>
            </a:r>
            <a:r>
              <a:rPr lang="zh-CN" altLang="en-US" b="0" i="0">
                <a:solidFill>
                  <a:srgbClr val="060607"/>
                </a:solidFill>
                <a:effectLst/>
                <a:latin typeface="-apple-system"/>
              </a:rPr>
              <a:t>，高于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5.5</a:t>
            </a:r>
            <a:r>
              <a:rPr lang="zh-CN" altLang="en-US" b="0" i="0">
                <a:solidFill>
                  <a:srgbClr val="060607"/>
                </a:solidFill>
                <a:effectLst/>
                <a:latin typeface="-apple-system"/>
              </a:rPr>
              <a:t>）、</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17.5</a:t>
            </a:r>
            <a:r>
              <a:rPr lang="zh-CN" altLang="en-US" b="0" i="0">
                <a:solidFill>
                  <a:srgbClr val="060607"/>
                </a:solidFill>
                <a:effectLst/>
                <a:latin typeface="-apple-system"/>
              </a:rPr>
              <a:t>）和两阶段方法（</a:t>
            </a:r>
            <a:r>
              <a:rPr lang="en-US" altLang="zh-CN" b="0" i="0">
                <a:solidFill>
                  <a:srgbClr val="060607"/>
                </a:solidFill>
                <a:effectLst/>
                <a:latin typeface="-apple-system"/>
              </a:rPr>
              <a:t>17.0</a:t>
            </a:r>
            <a:r>
              <a:rPr lang="zh-CN" altLang="en-US" b="0" i="0">
                <a:solidFill>
                  <a:srgbClr val="060607"/>
                </a:solidFill>
                <a:effectLst/>
                <a:latin typeface="-apple-system"/>
              </a:rPr>
              <a:t>）。</a:t>
            </a:r>
          </a:p>
          <a:p>
            <a:pPr algn="l">
              <a:buFont typeface="+mj-lt"/>
              <a:buAutoNum type="arabicPeriod"/>
            </a:pPr>
            <a:r>
              <a:rPr lang="zh-CN" altLang="en-US" b="1" i="0">
                <a:solidFill>
                  <a:srgbClr val="060607"/>
                </a:solidFill>
                <a:effectLst/>
                <a:latin typeface="-apple-system"/>
              </a:rPr>
              <a:t>游戏持续时间（</a:t>
            </a:r>
            <a:r>
              <a:rPr lang="en-US" altLang="zh-CN" b="1" i="0">
                <a:solidFill>
                  <a:srgbClr val="060607"/>
                </a:solidFill>
                <a:effectLst/>
                <a:latin typeface="-apple-system"/>
              </a:rPr>
              <a:t>Game duration</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的游戏持续时间为</a:t>
            </a:r>
            <a:r>
              <a:rPr lang="en-US" altLang="zh-CN" b="0" i="0">
                <a:solidFill>
                  <a:srgbClr val="060607"/>
                </a:solidFill>
                <a:effectLst/>
                <a:latin typeface="-apple-system"/>
              </a:rPr>
              <a:t>12.1</a:t>
            </a:r>
            <a:r>
              <a:rPr lang="zh-CN" altLang="en-US" b="0" i="0">
                <a:solidFill>
                  <a:srgbClr val="060607"/>
                </a:solidFill>
                <a:effectLst/>
                <a:latin typeface="-apple-system"/>
              </a:rPr>
              <a:t>分钟，短于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16.0</a:t>
            </a:r>
            <a:r>
              <a:rPr lang="zh-CN" altLang="en-US" b="0" i="0">
                <a:solidFill>
                  <a:srgbClr val="060607"/>
                </a:solidFill>
                <a:effectLst/>
                <a:latin typeface="-apple-system"/>
              </a:rPr>
              <a:t>分钟）和两阶段方法（</a:t>
            </a:r>
            <a:r>
              <a:rPr lang="en-US" altLang="zh-CN" b="0" i="0">
                <a:solidFill>
                  <a:srgbClr val="060607"/>
                </a:solidFill>
                <a:effectLst/>
                <a:latin typeface="-apple-system"/>
              </a:rPr>
              <a:t>14.5</a:t>
            </a:r>
            <a:r>
              <a:rPr lang="zh-CN" altLang="en-US" b="0" i="0">
                <a:solidFill>
                  <a:srgbClr val="060607"/>
                </a:solidFill>
                <a:effectLst/>
                <a:latin typeface="-apple-system"/>
              </a:rPr>
              <a:t>分钟），但略长于</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14.5</a:t>
            </a:r>
            <a:r>
              <a:rPr lang="zh-CN" altLang="en-US" b="0" i="0">
                <a:solidFill>
                  <a:srgbClr val="060607"/>
                </a:solidFill>
                <a:effectLst/>
                <a:latin typeface="-apple-system"/>
              </a:rPr>
              <a:t>分钟）。</a:t>
            </a:r>
          </a:p>
          <a:p>
            <a:pPr algn="l">
              <a:buFont typeface="+mj-lt"/>
              <a:buAutoNum type="arabicPeriod"/>
            </a:pPr>
            <a:r>
              <a:rPr lang="zh-CN" altLang="en-US" b="1" i="0">
                <a:solidFill>
                  <a:srgbClr val="060607"/>
                </a:solidFill>
                <a:effectLst/>
                <a:latin typeface="-apple-system"/>
              </a:rPr>
              <a:t>每分钟金币数（</a:t>
            </a:r>
            <a:r>
              <a:rPr lang="en-US" altLang="zh-CN" b="1" i="0">
                <a:solidFill>
                  <a:srgbClr val="060607"/>
                </a:solidFill>
                <a:effectLst/>
                <a:latin typeface="-apple-system"/>
              </a:rPr>
              <a:t>Gold per min</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的每分钟金币数为</a:t>
            </a:r>
            <a:r>
              <a:rPr lang="en-US" altLang="zh-CN" b="0" i="0">
                <a:solidFill>
                  <a:srgbClr val="060607"/>
                </a:solidFill>
                <a:effectLst/>
                <a:latin typeface="-apple-system"/>
              </a:rPr>
              <a:t>2.6k</a:t>
            </a:r>
            <a:r>
              <a:rPr lang="zh-CN" altLang="en-US" b="0" i="0">
                <a:solidFill>
                  <a:srgbClr val="060607"/>
                </a:solidFill>
                <a:effectLst/>
                <a:latin typeface="-apple-system"/>
              </a:rPr>
              <a:t>，高于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2.0k</a:t>
            </a:r>
            <a:r>
              <a:rPr lang="zh-CN" altLang="en-US" b="0" i="0">
                <a:solidFill>
                  <a:srgbClr val="060607"/>
                </a:solidFill>
                <a:effectLst/>
                <a:latin typeface="-apple-system"/>
              </a:rPr>
              <a:t>）、</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2.6k</a:t>
            </a:r>
            <a:r>
              <a:rPr lang="zh-CN" altLang="en-US" b="0" i="0">
                <a:solidFill>
                  <a:srgbClr val="060607"/>
                </a:solidFill>
                <a:effectLst/>
                <a:latin typeface="-apple-system"/>
              </a:rPr>
              <a:t>）和两阶段方法（</a:t>
            </a:r>
            <a:r>
              <a:rPr lang="en-US" altLang="zh-CN" b="0" i="0">
                <a:solidFill>
                  <a:srgbClr val="060607"/>
                </a:solidFill>
                <a:effectLst/>
                <a:latin typeface="-apple-system"/>
              </a:rPr>
              <a:t>2.5k</a:t>
            </a:r>
            <a:r>
              <a:rPr lang="zh-CN" altLang="en-US" b="0" i="0">
                <a:solidFill>
                  <a:srgbClr val="060607"/>
                </a:solidFill>
                <a:effectLst/>
                <a:latin typeface="-apple-system"/>
              </a:rPr>
              <a:t>）。</a:t>
            </a:r>
          </a:p>
          <a:p>
            <a:pPr algn="l">
              <a:buFont typeface="+mj-lt"/>
              <a:buAutoNum type="arabicPeriod"/>
            </a:pPr>
            <a:r>
              <a:rPr lang="zh-CN" altLang="en-US" b="1" i="0">
                <a:solidFill>
                  <a:srgbClr val="060607"/>
                </a:solidFill>
                <a:effectLst/>
                <a:latin typeface="-apple-system"/>
              </a:rPr>
              <a:t>摧毁的防御塔数量（</a:t>
            </a:r>
            <a:r>
              <a:rPr lang="en-US" altLang="zh-CN" b="1" i="0">
                <a:solidFill>
                  <a:srgbClr val="060607"/>
                </a:solidFill>
                <a:effectLst/>
                <a:latin typeface="-apple-system"/>
              </a:rPr>
              <a:t>Turret</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摧毁的防御塔数量为</a:t>
            </a:r>
            <a:r>
              <a:rPr lang="en-US" altLang="zh-CN" b="0" i="0">
                <a:solidFill>
                  <a:srgbClr val="060607"/>
                </a:solidFill>
                <a:effectLst/>
                <a:latin typeface="-apple-system"/>
              </a:rPr>
              <a:t>5.6</a:t>
            </a:r>
            <a:r>
              <a:rPr lang="zh-CN" altLang="en-US" b="0" i="0">
                <a:solidFill>
                  <a:srgbClr val="060607"/>
                </a:solidFill>
                <a:effectLst/>
                <a:latin typeface="-apple-system"/>
              </a:rPr>
              <a:t>，高于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2.1</a:t>
            </a:r>
            <a:r>
              <a:rPr lang="zh-CN" altLang="en-US" b="0" i="0">
                <a:solidFill>
                  <a:srgbClr val="060607"/>
                </a:solidFill>
                <a:effectLst/>
                <a:latin typeface="-apple-system"/>
              </a:rPr>
              <a:t>）、</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5.0</a:t>
            </a:r>
            <a:r>
              <a:rPr lang="zh-CN" altLang="en-US" b="0" i="0">
                <a:solidFill>
                  <a:srgbClr val="060607"/>
                </a:solidFill>
                <a:effectLst/>
                <a:latin typeface="-apple-system"/>
              </a:rPr>
              <a:t>）和两阶段方法（</a:t>
            </a:r>
            <a:r>
              <a:rPr lang="en-US" altLang="zh-CN" b="0" i="0">
                <a:solidFill>
                  <a:srgbClr val="060607"/>
                </a:solidFill>
                <a:effectLst/>
                <a:latin typeface="-apple-system"/>
              </a:rPr>
              <a:t>4.2</a:t>
            </a:r>
            <a:r>
              <a:rPr lang="zh-CN" altLang="en-US" b="0" i="0">
                <a:solidFill>
                  <a:srgbClr val="060607"/>
                </a:solidFill>
                <a:effectLst/>
                <a:latin typeface="-apple-system"/>
              </a:rPr>
              <a:t>）。</a:t>
            </a:r>
          </a:p>
          <a:p>
            <a:pPr algn="l">
              <a:buFont typeface="+mj-lt"/>
              <a:buAutoNum type="arabicPeriod"/>
            </a:pPr>
            <a:r>
              <a:rPr lang="zh-CN" altLang="en-US" b="1" i="0">
                <a:solidFill>
                  <a:srgbClr val="060607"/>
                </a:solidFill>
                <a:effectLst/>
                <a:latin typeface="-apple-system"/>
              </a:rPr>
              <a:t>主宰和暴君控制（</a:t>
            </a:r>
            <a:r>
              <a:rPr lang="en-US" altLang="zh-CN" b="1" i="0">
                <a:solidFill>
                  <a:srgbClr val="060607"/>
                </a:solidFill>
                <a:effectLst/>
                <a:latin typeface="-apple-system"/>
              </a:rPr>
              <a:t>Overlord&amp;Tyrant</a:t>
            </a:r>
            <a:r>
              <a:rPr lang="zh-CN" altLang="en-US" b="1" i="0">
                <a:solidFill>
                  <a:srgbClr val="060607"/>
                </a:solidFill>
                <a:effectLst/>
                <a:latin typeface="-apple-system"/>
              </a:rPr>
              <a:t>）</a:t>
            </a:r>
            <a:r>
              <a:rPr lang="zh-CN" altLang="en-US" b="0" i="0">
                <a:solidFill>
                  <a:srgbClr val="060607"/>
                </a:solidFill>
                <a:effectLst/>
                <a:latin typeface="-apple-system"/>
              </a:rPr>
              <a:t>：</a:t>
            </a:r>
          </a:p>
          <a:p>
            <a:pPr marL="742950" lvl="1" indent="-285750" algn="l">
              <a:buFont typeface="+mj-lt"/>
              <a:buAutoNum type="arabicPeriod"/>
            </a:pPr>
            <a:r>
              <a:rPr lang="en-US" altLang="zh-CN" b="0" i="0">
                <a:solidFill>
                  <a:srgbClr val="060607"/>
                </a:solidFill>
                <a:effectLst/>
                <a:latin typeface="-apple-system"/>
              </a:rPr>
              <a:t>JueWu-SL</a:t>
            </a:r>
            <a:r>
              <a:rPr lang="zh-CN" altLang="en-US" b="0" i="0">
                <a:solidFill>
                  <a:srgbClr val="060607"/>
                </a:solidFill>
                <a:effectLst/>
                <a:latin typeface="-apple-system"/>
              </a:rPr>
              <a:t>在主宰和暴君的控制上为</a:t>
            </a:r>
            <a:r>
              <a:rPr lang="en-US" altLang="zh-CN" b="0" i="0">
                <a:solidFill>
                  <a:srgbClr val="060607"/>
                </a:solidFill>
                <a:effectLst/>
                <a:latin typeface="-apple-system"/>
              </a:rPr>
              <a:t>1.5</a:t>
            </a:r>
            <a:r>
              <a:rPr lang="zh-CN" altLang="en-US" b="0" i="0">
                <a:solidFill>
                  <a:srgbClr val="060607"/>
                </a:solidFill>
                <a:effectLst/>
                <a:latin typeface="-apple-system"/>
              </a:rPr>
              <a:t>，高于</a:t>
            </a:r>
            <a:r>
              <a:rPr lang="en-US" altLang="zh-CN" b="0" i="0">
                <a:solidFill>
                  <a:srgbClr val="060607"/>
                </a:solidFill>
                <a:effectLst/>
                <a:latin typeface="-apple-system"/>
              </a:rPr>
              <a:t>BT</a:t>
            </a:r>
            <a:r>
              <a:rPr lang="zh-CN" altLang="en-US" b="0" i="0">
                <a:solidFill>
                  <a:srgbClr val="060607"/>
                </a:solidFill>
                <a:effectLst/>
                <a:latin typeface="-apple-system"/>
              </a:rPr>
              <a:t>（</a:t>
            </a:r>
            <a:r>
              <a:rPr lang="en-US" altLang="zh-CN" b="0" i="0">
                <a:solidFill>
                  <a:srgbClr val="060607"/>
                </a:solidFill>
                <a:effectLst/>
                <a:latin typeface="-apple-system"/>
              </a:rPr>
              <a:t>0.6</a:t>
            </a:r>
            <a:r>
              <a:rPr lang="zh-CN" altLang="en-US" b="0" i="0">
                <a:solidFill>
                  <a:srgbClr val="060607"/>
                </a:solidFill>
                <a:effectLst/>
                <a:latin typeface="-apple-system"/>
              </a:rPr>
              <a:t>）、</a:t>
            </a:r>
            <a:r>
              <a:rPr lang="en-US" altLang="zh-CN" b="0" i="0">
                <a:solidFill>
                  <a:srgbClr val="060607"/>
                </a:solidFill>
                <a:effectLst/>
                <a:latin typeface="-apple-system"/>
              </a:rPr>
              <a:t>HMS</a:t>
            </a:r>
            <a:r>
              <a:rPr lang="zh-CN" altLang="en-US" b="0" i="0">
                <a:solidFill>
                  <a:srgbClr val="060607"/>
                </a:solidFill>
                <a:effectLst/>
                <a:latin typeface="-apple-system"/>
              </a:rPr>
              <a:t>（</a:t>
            </a:r>
            <a:r>
              <a:rPr lang="en-US" altLang="zh-CN" b="0" i="0">
                <a:solidFill>
                  <a:srgbClr val="060607"/>
                </a:solidFill>
                <a:effectLst/>
                <a:latin typeface="-apple-system"/>
              </a:rPr>
              <a:t>1.9</a:t>
            </a:r>
            <a:r>
              <a:rPr lang="zh-CN" altLang="en-US" b="0" i="0">
                <a:solidFill>
                  <a:srgbClr val="060607"/>
                </a:solidFill>
                <a:effectLst/>
                <a:latin typeface="-apple-system"/>
              </a:rPr>
              <a:t>）和两阶段方法（</a:t>
            </a:r>
            <a:r>
              <a:rPr lang="en-US" altLang="zh-CN" b="0" i="0">
                <a:solidFill>
                  <a:srgbClr val="060607"/>
                </a:solidFill>
                <a:effectLst/>
                <a:latin typeface="-apple-system"/>
              </a:rPr>
              <a:t>1.6</a:t>
            </a:r>
            <a:r>
              <a:rPr lang="zh-CN" altLang="en-US" b="0" i="0">
                <a:solidFill>
                  <a:srgbClr val="060607"/>
                </a:solidFill>
                <a:effectLst/>
                <a:latin typeface="-apple-system"/>
              </a:rPr>
              <a:t>）。</a:t>
            </a:r>
          </a:p>
          <a:p>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35</a:t>
            </a:fld>
            <a:endParaRPr lang="en-US"/>
          </a:p>
        </p:txBody>
      </p:sp>
    </p:spTree>
    <p:extLst>
      <p:ext uri="{BB962C8B-B14F-4D97-AF65-F5344CB8AC3E}">
        <p14:creationId xmlns:p14="http://schemas.microsoft.com/office/powerpoint/2010/main" val="2216716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EACF7-E674-B652-3306-F4BBC889B4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0BA9A1-3E73-47EC-3411-E178B96260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AD6B7C-3D4D-86A6-1D4B-F89A7713691C}"/>
              </a:ext>
            </a:extLst>
          </p:cNvPr>
          <p:cNvSpPr>
            <a:spLocks noGrp="1"/>
          </p:cNvSpPr>
          <p:nvPr>
            <p:ph type="body" idx="1"/>
          </p:nvPr>
        </p:nvSpPr>
        <p:spPr/>
        <p:txBody>
          <a:bodyPr/>
          <a:lstStyle/>
          <a:p>
            <a:endParaRPr lang="en-US"/>
          </a:p>
        </p:txBody>
      </p:sp>
      <p:sp>
        <p:nvSpPr>
          <p:cNvPr id="4" name="灯片编号占位符 3">
            <a:extLst>
              <a:ext uri="{FF2B5EF4-FFF2-40B4-BE49-F238E27FC236}">
                <a16:creationId xmlns:a16="http://schemas.microsoft.com/office/drawing/2014/main" id="{997C32FC-B2F9-D555-ED80-90F8FF0661B6}"/>
              </a:ext>
            </a:extLst>
          </p:cNvPr>
          <p:cNvSpPr>
            <a:spLocks noGrp="1"/>
          </p:cNvSpPr>
          <p:nvPr>
            <p:ph type="sldNum" sz="quarter" idx="5"/>
          </p:nvPr>
        </p:nvSpPr>
        <p:spPr/>
        <p:txBody>
          <a:bodyPr/>
          <a:lstStyle/>
          <a:p>
            <a:fld id="{582B44AB-E766-404D-85A1-06018E740D4D}" type="slidenum">
              <a:rPr lang="en-US" smtClean="0"/>
              <a:t>36</a:t>
            </a:fld>
            <a:endParaRPr lang="en-US"/>
          </a:p>
        </p:txBody>
      </p:sp>
    </p:spTree>
    <p:extLst>
      <p:ext uri="{BB962C8B-B14F-4D97-AF65-F5344CB8AC3E}">
        <p14:creationId xmlns:p14="http://schemas.microsoft.com/office/powerpoint/2010/main" val="1111092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53C63-405E-1BBC-59F4-68DE2D76F4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BBC2A7-7A16-C327-F7B5-2E4DC53F23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96923F-DBEC-1A56-768E-78B1747AAEFC}"/>
              </a:ext>
            </a:extLst>
          </p:cNvPr>
          <p:cNvSpPr>
            <a:spLocks noGrp="1"/>
          </p:cNvSpPr>
          <p:nvPr>
            <p:ph type="body" idx="1"/>
          </p:nvPr>
        </p:nvSpPr>
        <p:spPr/>
        <p:txBody>
          <a:bodyPr/>
          <a:lstStyle/>
          <a:p>
            <a:pPr algn="l">
              <a:buFont typeface="+mj-lt"/>
              <a:buAutoNum type="arabicPeriod"/>
            </a:pPr>
            <a:r>
              <a:rPr lang="en-US" altLang="zh-CN" b="1" i="0">
                <a:solidFill>
                  <a:srgbClr val="060607"/>
                </a:solidFill>
                <a:effectLst/>
                <a:latin typeface="-apple-system"/>
              </a:rPr>
              <a:t>w/o scene-based sampling</a:t>
            </a:r>
            <a:r>
              <a:rPr lang="zh-CN" altLang="en-US" b="0" i="0">
                <a:solidFill>
                  <a:srgbClr val="060607"/>
                </a:solidFill>
                <a:effectLst/>
                <a:latin typeface="-apple-system"/>
              </a:rPr>
              <a:t>（无基于场景的采样）：</a:t>
            </a:r>
          </a:p>
          <a:p>
            <a:pPr marL="742950" lvl="1" indent="-285750" algn="l">
              <a:buFont typeface="+mj-lt"/>
              <a:buAutoNum type="arabicPeriod"/>
            </a:pPr>
            <a:r>
              <a:rPr lang="zh-CN" altLang="en-US" b="0" i="0">
                <a:solidFill>
                  <a:srgbClr val="060607"/>
                </a:solidFill>
                <a:effectLst/>
                <a:latin typeface="-apple-system"/>
              </a:rPr>
              <a:t>胜率：</a:t>
            </a:r>
            <a:r>
              <a:rPr lang="en-US" altLang="zh-CN" b="0" i="0">
                <a:solidFill>
                  <a:srgbClr val="060607"/>
                </a:solidFill>
                <a:effectLst/>
                <a:latin typeface="-apple-system"/>
              </a:rPr>
              <a:t>0.17</a:t>
            </a:r>
            <a:r>
              <a:rPr lang="zh-CN" altLang="en-US" b="0" i="0">
                <a:solidFill>
                  <a:srgbClr val="060607"/>
                </a:solidFill>
                <a:effectLst/>
                <a:latin typeface="-apple-system"/>
              </a:rPr>
              <a:t>（置信区间：</a:t>
            </a:r>
            <a:r>
              <a:rPr lang="en-US" altLang="zh-CN" b="0" i="0">
                <a:solidFill>
                  <a:srgbClr val="060607"/>
                </a:solidFill>
                <a:effectLst/>
                <a:latin typeface="-apple-system"/>
              </a:rPr>
              <a:t>0.10</a:t>
            </a:r>
            <a:r>
              <a:rPr lang="zh-CN" altLang="en-US" b="0" i="0">
                <a:solidFill>
                  <a:srgbClr val="060607"/>
                </a:solidFill>
                <a:effectLst/>
                <a:latin typeface="-apple-system"/>
              </a:rPr>
              <a:t>到</a:t>
            </a:r>
            <a:r>
              <a:rPr lang="en-US" altLang="zh-CN" b="0" i="0">
                <a:solidFill>
                  <a:srgbClr val="060607"/>
                </a:solidFill>
                <a:effectLst/>
                <a:latin typeface="-apple-system"/>
              </a:rPr>
              <a:t>0.26</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说明：移除基于场景的采样方法后，胜率显著下降，表明这种采样方法对模型性能至关重要。</a:t>
            </a:r>
          </a:p>
          <a:p>
            <a:pPr algn="l">
              <a:buFont typeface="+mj-lt"/>
              <a:buAutoNum type="arabicPeriod"/>
            </a:pPr>
            <a:r>
              <a:rPr lang="en-US" altLang="zh-CN" b="1" i="0">
                <a:solidFill>
                  <a:srgbClr val="060607"/>
                </a:solidFill>
                <a:effectLst/>
                <a:latin typeface="-apple-system"/>
              </a:rPr>
              <a:t>w/o macro-strategy</a:t>
            </a:r>
            <a:r>
              <a:rPr lang="zh-CN" altLang="en-US" b="0" i="0">
                <a:solidFill>
                  <a:srgbClr val="060607"/>
                </a:solidFill>
                <a:effectLst/>
                <a:latin typeface="-apple-system"/>
              </a:rPr>
              <a:t>（无宏观策略）：</a:t>
            </a:r>
          </a:p>
          <a:p>
            <a:pPr marL="742950" lvl="1" indent="-285750" algn="l">
              <a:buFont typeface="+mj-lt"/>
              <a:buAutoNum type="arabicPeriod"/>
            </a:pPr>
            <a:r>
              <a:rPr lang="zh-CN" altLang="en-US" b="0" i="0">
                <a:solidFill>
                  <a:srgbClr val="060607"/>
                </a:solidFill>
                <a:effectLst/>
                <a:latin typeface="-apple-system"/>
              </a:rPr>
              <a:t>胜率：</a:t>
            </a:r>
            <a:r>
              <a:rPr lang="en-US" altLang="zh-CN" b="0" i="0">
                <a:solidFill>
                  <a:srgbClr val="060607"/>
                </a:solidFill>
                <a:effectLst/>
                <a:latin typeface="-apple-system"/>
              </a:rPr>
              <a:t>0.31</a:t>
            </a:r>
            <a:r>
              <a:rPr lang="zh-CN" altLang="en-US" b="0" i="0">
                <a:solidFill>
                  <a:srgbClr val="060607"/>
                </a:solidFill>
                <a:effectLst/>
                <a:latin typeface="-apple-system"/>
              </a:rPr>
              <a:t>（置信区间：</a:t>
            </a:r>
            <a:r>
              <a:rPr lang="en-US" altLang="zh-CN" b="0" i="0">
                <a:solidFill>
                  <a:srgbClr val="060607"/>
                </a:solidFill>
                <a:effectLst/>
                <a:latin typeface="-apple-system"/>
              </a:rPr>
              <a:t>0.22</a:t>
            </a:r>
            <a:r>
              <a:rPr lang="zh-CN" altLang="en-US" b="0" i="0">
                <a:solidFill>
                  <a:srgbClr val="060607"/>
                </a:solidFill>
                <a:effectLst/>
                <a:latin typeface="-apple-system"/>
              </a:rPr>
              <a:t>到</a:t>
            </a:r>
            <a:r>
              <a:rPr lang="en-US" altLang="zh-CN" b="0" i="0">
                <a:solidFill>
                  <a:srgbClr val="060607"/>
                </a:solidFill>
                <a:effectLst/>
                <a:latin typeface="-apple-system"/>
              </a:rPr>
              <a:t>0.41</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说明：移除宏观策略后，胜率有所下降，但仍然高于无基于场景的采样，表明宏观策略对模型性能有重要影响，但不是唯一关键因素。</a:t>
            </a:r>
          </a:p>
          <a:p>
            <a:pPr algn="l">
              <a:buFont typeface="+mj-lt"/>
              <a:buAutoNum type="arabicPeriod"/>
            </a:pPr>
            <a:r>
              <a:rPr lang="en-US" altLang="zh-CN" b="1" i="0">
                <a:solidFill>
                  <a:srgbClr val="060607"/>
                </a:solidFill>
                <a:effectLst/>
                <a:latin typeface="-apple-system"/>
              </a:rPr>
              <a:t>w/o local image feature</a:t>
            </a:r>
            <a:r>
              <a:rPr lang="zh-CN" altLang="en-US" b="0" i="0">
                <a:solidFill>
                  <a:srgbClr val="060607"/>
                </a:solidFill>
                <a:effectLst/>
                <a:latin typeface="-apple-system"/>
              </a:rPr>
              <a:t>（无局部图像特征）：</a:t>
            </a:r>
          </a:p>
          <a:p>
            <a:pPr marL="742950" lvl="1" indent="-285750" algn="l">
              <a:buFont typeface="+mj-lt"/>
              <a:buAutoNum type="arabicPeriod"/>
            </a:pPr>
            <a:r>
              <a:rPr lang="zh-CN" altLang="en-US" b="0" i="0">
                <a:solidFill>
                  <a:srgbClr val="060607"/>
                </a:solidFill>
                <a:effectLst/>
                <a:latin typeface="-apple-system"/>
              </a:rPr>
              <a:t>胜率：</a:t>
            </a:r>
            <a:r>
              <a:rPr lang="en-US" altLang="zh-CN" b="0" i="0">
                <a:solidFill>
                  <a:srgbClr val="060607"/>
                </a:solidFill>
                <a:effectLst/>
                <a:latin typeface="-apple-system"/>
              </a:rPr>
              <a:t>0.26</a:t>
            </a:r>
            <a:r>
              <a:rPr lang="zh-CN" altLang="en-US" b="0" i="0">
                <a:solidFill>
                  <a:srgbClr val="060607"/>
                </a:solidFill>
                <a:effectLst/>
                <a:latin typeface="-apple-system"/>
              </a:rPr>
              <a:t>（置信区间：</a:t>
            </a:r>
            <a:r>
              <a:rPr lang="en-US" altLang="zh-CN" b="0" i="0">
                <a:solidFill>
                  <a:srgbClr val="060607"/>
                </a:solidFill>
                <a:effectLst/>
                <a:latin typeface="-apple-system"/>
              </a:rPr>
              <a:t>0.18</a:t>
            </a:r>
            <a:r>
              <a:rPr lang="zh-CN" altLang="en-US" b="0" i="0">
                <a:solidFill>
                  <a:srgbClr val="060607"/>
                </a:solidFill>
                <a:effectLst/>
                <a:latin typeface="-apple-system"/>
              </a:rPr>
              <a:t>到</a:t>
            </a:r>
            <a:r>
              <a:rPr lang="en-US" altLang="zh-CN" b="0" i="0">
                <a:solidFill>
                  <a:srgbClr val="060607"/>
                </a:solidFill>
                <a:effectLst/>
                <a:latin typeface="-apple-system"/>
              </a:rPr>
              <a:t>0.36</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说明：移除局部图像特征后，胜率下降，表明这些特征对于模型理解局部游戏环境是有帮助的。</a:t>
            </a:r>
          </a:p>
          <a:p>
            <a:pPr algn="l">
              <a:buFont typeface="+mj-lt"/>
              <a:buAutoNum type="arabicPeriod"/>
            </a:pPr>
            <a:r>
              <a:rPr lang="en-US" altLang="zh-CN" b="1" i="0">
                <a:solidFill>
                  <a:srgbClr val="060607"/>
                </a:solidFill>
                <a:effectLst/>
                <a:latin typeface="-apple-system"/>
              </a:rPr>
              <a:t>w/o global image feature</a:t>
            </a:r>
            <a:r>
              <a:rPr lang="zh-CN" altLang="en-US" b="0" i="0">
                <a:solidFill>
                  <a:srgbClr val="060607"/>
                </a:solidFill>
                <a:effectLst/>
                <a:latin typeface="-apple-system"/>
              </a:rPr>
              <a:t>（无全局图像特征）：</a:t>
            </a:r>
          </a:p>
          <a:p>
            <a:pPr marL="742950" lvl="1" indent="-285750" algn="l">
              <a:buFont typeface="+mj-lt"/>
              <a:buAutoNum type="arabicPeriod"/>
            </a:pPr>
            <a:r>
              <a:rPr lang="zh-CN" altLang="en-US" b="0" i="0">
                <a:solidFill>
                  <a:srgbClr val="060607"/>
                </a:solidFill>
                <a:effectLst/>
                <a:latin typeface="-apple-system"/>
              </a:rPr>
              <a:t>胜率：</a:t>
            </a:r>
            <a:r>
              <a:rPr lang="en-US" altLang="zh-CN" b="0" i="0">
                <a:solidFill>
                  <a:srgbClr val="060607"/>
                </a:solidFill>
                <a:effectLst/>
                <a:latin typeface="-apple-system"/>
              </a:rPr>
              <a:t>0.35</a:t>
            </a:r>
            <a:r>
              <a:rPr lang="zh-CN" altLang="en-US" b="0" i="0">
                <a:solidFill>
                  <a:srgbClr val="060607"/>
                </a:solidFill>
                <a:effectLst/>
                <a:latin typeface="-apple-system"/>
              </a:rPr>
              <a:t>（置信区间：</a:t>
            </a:r>
            <a:r>
              <a:rPr lang="en-US" altLang="zh-CN" b="0" i="0">
                <a:solidFill>
                  <a:srgbClr val="060607"/>
                </a:solidFill>
                <a:effectLst/>
                <a:latin typeface="-apple-system"/>
              </a:rPr>
              <a:t>0.26</a:t>
            </a:r>
            <a:r>
              <a:rPr lang="zh-CN" altLang="en-US" b="0" i="0">
                <a:solidFill>
                  <a:srgbClr val="060607"/>
                </a:solidFill>
                <a:effectLst/>
                <a:latin typeface="-apple-system"/>
              </a:rPr>
              <a:t>到</a:t>
            </a:r>
            <a:r>
              <a:rPr lang="en-US" altLang="zh-CN" b="0" i="0">
                <a:solidFill>
                  <a:srgbClr val="060607"/>
                </a:solidFill>
                <a:effectLst/>
                <a:latin typeface="-apple-system"/>
              </a:rPr>
              <a:t>0.45</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说明：移除全局图像特征后，胜率下降，但仍然高于无局部图像特征的情况，表明全局图像特征对于模型理解整个游戏地图和局势也是重要的。</a:t>
            </a:r>
          </a:p>
          <a:p>
            <a:pPr algn="l">
              <a:buFont typeface="+mj-lt"/>
              <a:buAutoNum type="arabicPeriod"/>
            </a:pPr>
            <a:r>
              <a:rPr lang="en-US" altLang="zh-CN" b="1" i="0">
                <a:solidFill>
                  <a:srgbClr val="060607"/>
                </a:solidFill>
                <a:effectLst/>
                <a:latin typeface="-apple-system"/>
              </a:rPr>
              <a:t>w/o vector feature</a:t>
            </a:r>
            <a:r>
              <a:rPr lang="zh-CN" altLang="en-US" b="0" i="0">
                <a:solidFill>
                  <a:srgbClr val="060607"/>
                </a:solidFill>
                <a:effectLst/>
                <a:latin typeface="-apple-system"/>
              </a:rPr>
              <a:t>（无向量特征）：</a:t>
            </a:r>
          </a:p>
          <a:p>
            <a:pPr marL="742950" lvl="1" indent="-285750" algn="l">
              <a:buFont typeface="+mj-lt"/>
              <a:buAutoNum type="arabicPeriod"/>
            </a:pPr>
            <a:r>
              <a:rPr lang="zh-CN" altLang="en-US" b="0" i="0">
                <a:solidFill>
                  <a:srgbClr val="060607"/>
                </a:solidFill>
                <a:effectLst/>
                <a:latin typeface="-apple-system"/>
              </a:rPr>
              <a:t>胜率：</a:t>
            </a:r>
            <a:r>
              <a:rPr lang="en-US" altLang="zh-CN" b="0" i="0">
                <a:solidFill>
                  <a:srgbClr val="060607"/>
                </a:solidFill>
                <a:effectLst/>
                <a:latin typeface="-apple-system"/>
              </a:rPr>
              <a:t>0.21</a:t>
            </a:r>
            <a:r>
              <a:rPr lang="zh-CN" altLang="en-US" b="0" i="0">
                <a:solidFill>
                  <a:srgbClr val="060607"/>
                </a:solidFill>
                <a:effectLst/>
                <a:latin typeface="-apple-system"/>
              </a:rPr>
              <a:t>（置信区间：</a:t>
            </a:r>
            <a:r>
              <a:rPr lang="en-US" altLang="zh-CN" b="0" i="0">
                <a:solidFill>
                  <a:srgbClr val="060607"/>
                </a:solidFill>
                <a:effectLst/>
                <a:latin typeface="-apple-system"/>
              </a:rPr>
              <a:t>0.13</a:t>
            </a:r>
            <a:r>
              <a:rPr lang="zh-CN" altLang="en-US" b="0" i="0">
                <a:solidFill>
                  <a:srgbClr val="060607"/>
                </a:solidFill>
                <a:effectLst/>
                <a:latin typeface="-apple-system"/>
              </a:rPr>
              <a:t>到</a:t>
            </a:r>
            <a:r>
              <a:rPr lang="en-US" altLang="zh-CN" b="0" i="0">
                <a:solidFill>
                  <a:srgbClr val="060607"/>
                </a:solidFill>
                <a:effectLst/>
                <a:latin typeface="-apple-system"/>
              </a:rPr>
              <a:t>0.30</a:t>
            </a:r>
            <a:r>
              <a:rPr lang="zh-CN" altLang="en-US" b="0" i="0">
                <a:solidFill>
                  <a:srgbClr val="060607"/>
                </a:solidFill>
                <a:effectLst/>
                <a:latin typeface="-apple-system"/>
              </a:rPr>
              <a:t>）</a:t>
            </a:r>
          </a:p>
          <a:p>
            <a:pPr marL="742950" lvl="1" indent="-285750" algn="l">
              <a:buFont typeface="+mj-lt"/>
              <a:buAutoNum type="arabicPeriod"/>
            </a:pPr>
            <a:r>
              <a:rPr lang="zh-CN" altLang="en-US" b="0" i="0">
                <a:solidFill>
                  <a:srgbClr val="060607"/>
                </a:solidFill>
                <a:effectLst/>
                <a:latin typeface="-apple-system"/>
              </a:rPr>
              <a:t>说明：移除向量特征后，胜率下降，表明这些特征对于模型理解游戏状态和单位属性是必要的。</a:t>
            </a:r>
          </a:p>
          <a:p>
            <a:endParaRPr lang="en-US" altLang="zh-CN"/>
          </a:p>
          <a:p>
            <a:endParaRPr lang="en-US"/>
          </a:p>
        </p:txBody>
      </p:sp>
      <p:sp>
        <p:nvSpPr>
          <p:cNvPr id="4" name="灯片编号占位符 3">
            <a:extLst>
              <a:ext uri="{FF2B5EF4-FFF2-40B4-BE49-F238E27FC236}">
                <a16:creationId xmlns:a16="http://schemas.microsoft.com/office/drawing/2014/main" id="{A212DEC5-3C26-9554-DD05-04AF3129E2FE}"/>
              </a:ext>
            </a:extLst>
          </p:cNvPr>
          <p:cNvSpPr>
            <a:spLocks noGrp="1"/>
          </p:cNvSpPr>
          <p:nvPr>
            <p:ph type="sldNum" sz="quarter" idx="5"/>
          </p:nvPr>
        </p:nvSpPr>
        <p:spPr/>
        <p:txBody>
          <a:bodyPr/>
          <a:lstStyle/>
          <a:p>
            <a:fld id="{582B44AB-E766-404D-85A1-06018E740D4D}" type="slidenum">
              <a:rPr lang="en-US" smtClean="0"/>
              <a:t>37</a:t>
            </a:fld>
            <a:endParaRPr lang="en-US"/>
          </a:p>
        </p:txBody>
      </p:sp>
    </p:spTree>
    <p:extLst>
      <p:ext uri="{BB962C8B-B14F-4D97-AF65-F5344CB8AC3E}">
        <p14:creationId xmlns:p14="http://schemas.microsoft.com/office/powerpoint/2010/main" val="3923139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a:solidFill>
                  <a:srgbClr val="060607"/>
                </a:solidFill>
                <a:effectLst/>
                <a:latin typeface="-apple-system"/>
              </a:rPr>
              <a:t>分布式</a:t>
            </a:r>
            <a:r>
              <a:rPr lang="en-US" altLang="zh-CN" b="1" i="0">
                <a:solidFill>
                  <a:srgbClr val="060607"/>
                </a:solidFill>
                <a:effectLst/>
                <a:latin typeface="-apple-system"/>
              </a:rPr>
              <a:t>RL</a:t>
            </a:r>
            <a:r>
              <a:rPr lang="zh-CN" altLang="en-US" b="1" i="0">
                <a:solidFill>
                  <a:srgbClr val="060607"/>
                </a:solidFill>
                <a:effectLst/>
                <a:latin typeface="-apple-system"/>
              </a:rPr>
              <a:t>基础设施</a:t>
            </a:r>
            <a:r>
              <a:rPr lang="zh-CN" altLang="en-US" b="0" i="0">
                <a:solidFill>
                  <a:srgbClr val="060607"/>
                </a:solidFill>
                <a:effectLst/>
                <a:latin typeface="-apple-system"/>
              </a:rPr>
              <a:t>：首先构建了一个分布式强化学习基础设施，用于以非策略的方式生成训练数据。</a:t>
            </a:r>
          </a:p>
          <a:p>
            <a:pPr algn="l">
              <a:buFont typeface="+mj-lt"/>
              <a:buAutoNum type="arabicPeriod"/>
            </a:pPr>
            <a:r>
              <a:rPr lang="zh-CN" altLang="en-US" b="1" i="0">
                <a:solidFill>
                  <a:srgbClr val="060607"/>
                </a:solidFill>
                <a:effectLst/>
                <a:latin typeface="-apple-system"/>
              </a:rPr>
              <a:t>统一的</a:t>
            </a:r>
            <a:r>
              <a:rPr lang="en-US" altLang="zh-CN" b="1" i="0">
                <a:solidFill>
                  <a:srgbClr val="060607"/>
                </a:solidFill>
                <a:effectLst/>
                <a:latin typeface="-apple-system"/>
              </a:rPr>
              <a:t>actor-critic</a:t>
            </a:r>
            <a:r>
              <a:rPr lang="zh-CN" altLang="en-US" b="1" i="0">
                <a:solidFill>
                  <a:srgbClr val="060607"/>
                </a:solidFill>
                <a:effectLst/>
                <a:latin typeface="-apple-system"/>
              </a:rPr>
              <a:t>网络架构</a:t>
            </a:r>
            <a:r>
              <a:rPr lang="zh-CN" altLang="en-US" b="0" i="0">
                <a:solidFill>
                  <a:srgbClr val="060607"/>
                </a:solidFill>
                <a:effectLst/>
                <a:latin typeface="-apple-system"/>
              </a:rPr>
              <a:t>：开发了一个统一的</a:t>
            </a:r>
            <a:r>
              <a:rPr lang="en-US" altLang="zh-CN" b="0" i="0">
                <a:solidFill>
                  <a:srgbClr val="060607"/>
                </a:solidFill>
                <a:effectLst/>
                <a:latin typeface="-apple-system"/>
              </a:rPr>
              <a:t>actor-critic</a:t>
            </a:r>
            <a:r>
              <a:rPr lang="zh-CN" altLang="en-US" b="0" i="0">
                <a:solidFill>
                  <a:srgbClr val="060607"/>
                </a:solidFill>
                <a:effectLst/>
                <a:latin typeface="-apple-system"/>
              </a:rPr>
              <a:t>网络架构来捕捉不同英雄的游戏机制和动作。</a:t>
            </a:r>
          </a:p>
          <a:p>
            <a:pPr algn="l">
              <a:buFont typeface="+mj-lt"/>
              <a:buAutoNum type="arabicPeriod"/>
            </a:pPr>
            <a:r>
              <a:rPr lang="zh-CN" altLang="en-US" b="1" i="0">
                <a:solidFill>
                  <a:srgbClr val="060607"/>
                </a:solidFill>
                <a:effectLst/>
                <a:latin typeface="-apple-system"/>
              </a:rPr>
              <a:t>非策略适应</a:t>
            </a:r>
            <a:r>
              <a:rPr lang="zh-CN" altLang="en-US" b="0" i="0">
                <a:solidFill>
                  <a:srgbClr val="060607"/>
                </a:solidFill>
                <a:effectLst/>
                <a:latin typeface="-apple-system"/>
              </a:rPr>
              <a:t>：为了应对游戏剧集多样性导致的策略偏差，应用了非策略适应技术。</a:t>
            </a:r>
          </a:p>
          <a:p>
            <a:pPr algn="l">
              <a:buFont typeface="+mj-lt"/>
              <a:buAutoNum type="arabicPeriod"/>
            </a:pPr>
            <a:r>
              <a:rPr lang="zh-CN" altLang="en-US" b="1" i="0">
                <a:solidFill>
                  <a:srgbClr val="060607"/>
                </a:solidFill>
                <a:effectLst/>
                <a:latin typeface="-apple-system"/>
              </a:rPr>
              <a:t>多头价值估计</a:t>
            </a:r>
            <a:r>
              <a:rPr lang="zh-CN" altLang="en-US" b="0" i="0">
                <a:solidFill>
                  <a:srgbClr val="060607"/>
                </a:solidFill>
                <a:effectLst/>
                <a:latin typeface="-apple-system"/>
              </a:rPr>
              <a:t>：通过将奖励项目分组，引入了</a:t>
            </a:r>
            <a:r>
              <a:rPr lang="zh-CN" altLang="en-US" b="1" i="0">
                <a:solidFill>
                  <a:srgbClr val="060607"/>
                </a:solidFill>
                <a:effectLst/>
                <a:latin typeface="-apple-system"/>
              </a:rPr>
              <a:t>多头价值</a:t>
            </a:r>
            <a:r>
              <a:rPr lang="zh-CN" altLang="en-US" b="0" i="0">
                <a:solidFill>
                  <a:srgbClr val="060607"/>
                </a:solidFill>
                <a:effectLst/>
                <a:latin typeface="-apple-system"/>
              </a:rPr>
              <a:t>估计来管理游戏中状态</a:t>
            </a:r>
            <a:r>
              <a:rPr lang="en-US" altLang="zh-CN" b="0" i="0">
                <a:solidFill>
                  <a:srgbClr val="060607"/>
                </a:solidFill>
                <a:effectLst/>
                <a:latin typeface="-apple-system"/>
              </a:rPr>
              <a:t>-</a:t>
            </a:r>
            <a:r>
              <a:rPr lang="zh-CN" altLang="en-US" b="0" i="0">
                <a:solidFill>
                  <a:srgbClr val="060607"/>
                </a:solidFill>
                <a:effectLst/>
                <a:latin typeface="-apple-system"/>
              </a:rPr>
              <a:t>动作的不确定性。</a:t>
            </a:r>
          </a:p>
          <a:p>
            <a:pPr algn="l">
              <a:buFont typeface="+mj-lt"/>
              <a:buAutoNum type="arabicPeriod"/>
            </a:pPr>
            <a:r>
              <a:rPr lang="zh-CN" altLang="en-US" b="1" i="0">
                <a:solidFill>
                  <a:srgbClr val="060607"/>
                </a:solidFill>
                <a:effectLst/>
                <a:latin typeface="-apple-system"/>
              </a:rPr>
              <a:t>课程式自我学习</a:t>
            </a:r>
            <a:r>
              <a:rPr lang="zh-CN" altLang="en-US" b="0" i="0">
                <a:solidFill>
                  <a:srgbClr val="060607"/>
                </a:solidFill>
                <a:effectLst/>
                <a:latin typeface="-apple-system"/>
              </a:rPr>
              <a:t>：从简单的任务开始，逐渐增加学习的难度，包括固定阵容训练、策略提炼和合并训练。</a:t>
            </a:r>
          </a:p>
          <a:p>
            <a:pPr algn="l">
              <a:buFont typeface="+mj-lt"/>
              <a:buAutoNum type="arabicPeriod"/>
            </a:pPr>
            <a:r>
              <a:rPr lang="zh-CN" altLang="en-US" b="1" i="0">
                <a:solidFill>
                  <a:srgbClr val="060607"/>
                </a:solidFill>
                <a:effectLst/>
                <a:latin typeface="-apple-system"/>
              </a:rPr>
              <a:t>学生驱动的政策提炼</a:t>
            </a:r>
            <a:r>
              <a:rPr lang="zh-CN" altLang="en-US" b="0" i="0">
                <a:solidFill>
                  <a:srgbClr val="060607"/>
                </a:solidFill>
                <a:effectLst/>
                <a:latin typeface="-apple-system"/>
              </a:rPr>
              <a:t>：利用学生驱动的政策提炼将知识从简单任务转移到困难任务。</a:t>
            </a:r>
          </a:p>
          <a:p>
            <a:pPr algn="l">
              <a:buFont typeface="+mj-lt"/>
              <a:buAutoNum type="arabicPeriod"/>
            </a:pPr>
            <a:r>
              <a:rPr lang="zh-CN" altLang="en-US" b="1" i="0">
                <a:solidFill>
                  <a:srgbClr val="060607"/>
                </a:solidFill>
                <a:effectLst/>
                <a:latin typeface="-apple-system"/>
              </a:rPr>
              <a:t>基于</a:t>
            </a:r>
            <a:r>
              <a:rPr lang="en-US" altLang="zh-CN" b="1" i="0">
                <a:solidFill>
                  <a:srgbClr val="060607"/>
                </a:solidFill>
                <a:effectLst/>
                <a:latin typeface="-apple-system"/>
              </a:rPr>
              <a:t>MCTS</a:t>
            </a:r>
            <a:r>
              <a:rPr lang="zh-CN" altLang="en-US" b="1" i="0">
                <a:solidFill>
                  <a:srgbClr val="060607"/>
                </a:solidFill>
                <a:effectLst/>
                <a:latin typeface="-apple-system"/>
              </a:rPr>
              <a:t>的起草代理</a:t>
            </a:r>
            <a:r>
              <a:rPr lang="zh-CN" altLang="en-US" b="0" i="0">
                <a:solidFill>
                  <a:srgbClr val="060607"/>
                </a:solidFill>
                <a:effectLst/>
                <a:latin typeface="-apple-system"/>
              </a:rPr>
              <a:t>：为了解决英雄池扩大后的英雄选择问题，开发了基于蒙特卡洛树搜索的高效起草代理。</a:t>
            </a:r>
          </a:p>
          <a:p>
            <a:pPr algn="l">
              <a:buFont typeface="+mj-lt"/>
              <a:buAutoNum type="arabicPeriod"/>
            </a:pPr>
            <a:r>
              <a:rPr lang="zh-CN" altLang="en-US" b="1" i="0">
                <a:solidFill>
                  <a:srgbClr val="060607"/>
                </a:solidFill>
                <a:effectLst/>
                <a:latin typeface="-apple-system"/>
              </a:rPr>
              <a:t>大规模性能测试</a:t>
            </a:r>
            <a:r>
              <a:rPr lang="zh-CN" altLang="en-US" b="0" i="0">
                <a:solidFill>
                  <a:srgbClr val="060607"/>
                </a:solidFill>
                <a:effectLst/>
                <a:latin typeface="-apple-system"/>
              </a:rPr>
              <a:t>：进行了</a:t>
            </a:r>
            <a:r>
              <a:rPr lang="en-US" altLang="zh-CN" b="0" i="0">
                <a:solidFill>
                  <a:srgbClr val="060607"/>
                </a:solidFill>
                <a:effectLst/>
                <a:latin typeface="-apple-system"/>
              </a:rPr>
              <a:t>MOBA AI</a:t>
            </a:r>
            <a:r>
              <a:rPr lang="zh-CN" altLang="en-US" b="0" i="0">
                <a:solidFill>
                  <a:srgbClr val="060607"/>
                </a:solidFill>
                <a:effectLst/>
                <a:latin typeface="-apple-system"/>
              </a:rPr>
              <a:t>代理的首次大规模性能测试，使用</a:t>
            </a:r>
            <a:r>
              <a:rPr lang="en-US" altLang="zh-CN" b="0" i="0">
                <a:solidFill>
                  <a:srgbClr val="060607"/>
                </a:solidFill>
                <a:effectLst/>
                <a:latin typeface="-apple-system"/>
              </a:rPr>
              <a:t>《</a:t>
            </a:r>
            <a:r>
              <a:rPr lang="zh-CN" altLang="en-US" b="0" i="0">
                <a:solidFill>
                  <a:srgbClr val="060607"/>
                </a:solidFill>
                <a:effectLst/>
                <a:latin typeface="-apple-system"/>
              </a:rPr>
              <a:t>王者荣耀</a:t>
            </a:r>
            <a:r>
              <a:rPr lang="en-US" altLang="zh-CN" b="0" i="0">
                <a:solidFill>
                  <a:srgbClr val="060607"/>
                </a:solidFill>
                <a:effectLst/>
                <a:latin typeface="-apple-system"/>
              </a:rPr>
              <a:t>》</a:t>
            </a:r>
            <a:r>
              <a:rPr lang="zh-CN" altLang="en-US" b="0" i="0">
                <a:solidFill>
                  <a:srgbClr val="060607"/>
                </a:solidFill>
                <a:effectLst/>
                <a:latin typeface="-apple-system"/>
              </a:rPr>
              <a:t>进行测试，显示</a:t>
            </a:r>
            <a:r>
              <a:rPr lang="en-US" altLang="zh-CN" b="0" i="0">
                <a:solidFill>
                  <a:srgbClr val="060607"/>
                </a:solidFill>
                <a:effectLst/>
                <a:latin typeface="-apple-system"/>
              </a:rPr>
              <a:t>AI</a:t>
            </a:r>
            <a:r>
              <a:rPr lang="zh-CN" altLang="en-US" b="0" i="0">
                <a:solidFill>
                  <a:srgbClr val="060607"/>
                </a:solidFill>
                <a:effectLst/>
                <a:latin typeface="-apple-system"/>
              </a:rPr>
              <a:t>能够击败顶级电竞选手。</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7</a:t>
            </a:fld>
            <a:endParaRPr lang="en-US"/>
          </a:p>
        </p:txBody>
      </p:sp>
    </p:spTree>
    <p:extLst>
      <p:ext uri="{BB962C8B-B14F-4D97-AF65-F5344CB8AC3E}">
        <p14:creationId xmlns:p14="http://schemas.microsoft.com/office/powerpoint/2010/main" val="117411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18F0F-DFB2-B0F7-B3A8-5A97BFB358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29CD4B-5F34-E09E-8CFC-491BAAE12D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EF245D-3080-C1BD-F9D5-832232143B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D0B22"/>
                </a:solidFill>
                <a:effectLst/>
                <a:latin typeface="微软雅黑" panose="020B0503020204020204" pitchFamily="34" charset="-122"/>
                <a:ea typeface="微软雅黑" panose="020B0503020204020204" pitchFamily="34" charset="-122"/>
              </a:rPr>
              <a:t>看不见的敌人信息（位置、血量等）</a:t>
            </a:r>
            <a:r>
              <a:rPr lang="zh-CN" altLang="en-US" b="1" i="0">
                <a:solidFill>
                  <a:srgbClr val="0D0B22"/>
                </a:solidFill>
                <a:effectLst/>
                <a:latin typeface="微软雅黑" panose="020B0503020204020204" pitchFamily="34" charset="-122"/>
                <a:ea typeface="微软雅黑" panose="020B0503020204020204" pitchFamily="34" charset="-122"/>
              </a:rPr>
              <a:t>利用向量特征输入</a:t>
            </a:r>
            <a:r>
              <a:rPr lang="en-US" altLang="zh-CN" b="1" i="0">
                <a:solidFill>
                  <a:srgbClr val="0D0B22"/>
                </a:solidFill>
                <a:effectLst/>
                <a:latin typeface="微软雅黑" panose="020B0503020204020204" pitchFamily="34" charset="-122"/>
                <a:ea typeface="微软雅黑" panose="020B0503020204020204" pitchFamily="34" charset="-122"/>
              </a:rPr>
              <a:t>,</a:t>
            </a:r>
            <a:r>
              <a:rPr lang="en-US" altLang="zh-CN" b="1" i="0">
                <a:solidFill>
                  <a:srgbClr val="060607"/>
                </a:solidFill>
                <a:effectLst/>
                <a:latin typeface="-apple-system"/>
              </a:rPr>
              <a:t> Invisible Opponent Info</a:t>
            </a:r>
            <a:r>
              <a:rPr lang="zh-CN" altLang="en-US" b="0" i="0">
                <a:solidFill>
                  <a:srgbClr val="060607"/>
                </a:solidFill>
                <a:effectLst/>
                <a:latin typeface="-apple-system"/>
              </a:rPr>
              <a:t>：不可见对手的信息，这些信息在训练价值网络时使用。</a:t>
            </a:r>
            <a:endParaRPr lang="en-US" altLang="zh-CN" b="0" i="0">
              <a:solidFill>
                <a:srgbClr val="0D0B22"/>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D0B22"/>
                </a:solidFill>
                <a:effectLst/>
                <a:latin typeface="微软雅黑" panose="020B0503020204020204" pitchFamily="34" charset="-122"/>
                <a:ea typeface="微软雅黑" panose="020B0503020204020204" pitchFamily="34" charset="-122"/>
              </a:rPr>
              <a:t>地图空间（游戏主视野及小地图）</a:t>
            </a:r>
            <a:r>
              <a:rPr lang="zh-CN" altLang="en-US" b="1" i="0">
                <a:solidFill>
                  <a:srgbClr val="0D0B22"/>
                </a:solidFill>
                <a:effectLst/>
                <a:latin typeface="微软雅黑" panose="020B0503020204020204" pitchFamily="34" charset="-122"/>
                <a:ea typeface="微软雅黑" panose="020B0503020204020204" pitchFamily="34" charset="-122"/>
              </a:rPr>
              <a:t>利用图像特征输入</a:t>
            </a:r>
            <a:r>
              <a:rPr lang="en-US" altLang="zh-CN" b="1" i="0">
                <a:solidFill>
                  <a:srgbClr val="0D0B22"/>
                </a:solidFill>
                <a:effectLst/>
                <a:latin typeface="微软雅黑" panose="020B0503020204020204" pitchFamily="34" charset="-122"/>
                <a:ea typeface="微软雅黑" panose="020B0503020204020204" pitchFamily="34" charset="-122"/>
              </a:rPr>
              <a:t>,</a:t>
            </a:r>
            <a:r>
              <a:rPr lang="en-US" altLang="zh-CN" b="1" i="0">
                <a:solidFill>
                  <a:srgbClr val="060607"/>
                </a:solidFill>
                <a:effectLst/>
                <a:latin typeface="-apple-system"/>
              </a:rPr>
              <a:t> In-game Stats</a:t>
            </a:r>
            <a:r>
              <a:rPr lang="zh-CN" altLang="en-US" b="0" i="0">
                <a:solidFill>
                  <a:srgbClr val="060607"/>
                </a:solidFill>
                <a:effectLst/>
                <a:latin typeface="-apple-system"/>
              </a:rPr>
              <a:t>：包括游戏内的各种统计信息，如英雄、小兵、野怪和防御塔的状态。</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latin typeface="-apple-system"/>
              </a:rPr>
              <a:t>Spatial Feature</a:t>
            </a:r>
            <a:r>
              <a:rPr lang="zh-CN" altLang="en-US" b="0" i="0">
                <a:solidFill>
                  <a:srgbClr val="060607"/>
                </a:solidFill>
                <a:effectLst/>
                <a:latin typeface="-apple-system"/>
              </a:rPr>
              <a:t>：通过卷积神经网络（</a:t>
            </a:r>
            <a:r>
              <a:rPr lang="en-US" altLang="zh-CN" b="0" i="0">
                <a:solidFill>
                  <a:srgbClr val="060607"/>
                </a:solidFill>
                <a:effectLst/>
                <a:latin typeface="-apple-system"/>
              </a:rPr>
              <a:t>CNN</a:t>
            </a:r>
            <a:r>
              <a:rPr lang="zh-CN" altLang="en-US" b="0" i="0">
                <a:solidFill>
                  <a:srgbClr val="060607"/>
                </a:solidFill>
                <a:effectLst/>
                <a:latin typeface="-apple-system"/>
              </a:rPr>
              <a:t>）处理空间特征，这些特征可能包括地图上单位的位置和状态。</a:t>
            </a:r>
            <a:br>
              <a:rPr lang="zh-CN" altLang="en-US"/>
            </a:br>
            <a:r>
              <a:rPr lang="zh-CN" altLang="en-US" b="0" i="0">
                <a:solidFill>
                  <a:srgbClr val="0D0B22"/>
                </a:solidFill>
                <a:effectLst/>
                <a:latin typeface="微软雅黑" panose="020B0503020204020204" pitchFamily="34" charset="-122"/>
                <a:ea typeface="微软雅黑" panose="020B0503020204020204" pitchFamily="34" charset="-122"/>
              </a:rPr>
              <a:t>单元体的状态特征（英雄、跑车、龙王等）</a:t>
            </a:r>
            <a:r>
              <a:rPr lang="zh-CN" altLang="en-US" b="1" i="0">
                <a:solidFill>
                  <a:srgbClr val="0D0B22"/>
                </a:solidFill>
                <a:effectLst/>
                <a:latin typeface="微软雅黑" panose="020B0503020204020204" pitchFamily="34" charset="-122"/>
                <a:ea typeface="微软雅黑" panose="020B0503020204020204" pitchFamily="34" charset="-122"/>
              </a:rPr>
              <a:t>利用向量特征输入</a:t>
            </a:r>
            <a:endParaRPr lang="en-US" altLang="zh-CN" b="1" i="0">
              <a:solidFill>
                <a:srgbClr val="0D0B22"/>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latin typeface="-apple-system"/>
              </a:rPr>
              <a:t>Unit Feature</a:t>
            </a:r>
            <a:r>
              <a:rPr lang="zh-CN" altLang="en-US" b="0" i="0">
                <a:solidFill>
                  <a:srgbClr val="060607"/>
                </a:solidFill>
                <a:effectLst/>
                <a:latin typeface="-apple-system"/>
              </a:rPr>
              <a:t>：通过多层感知机（</a:t>
            </a:r>
            <a:r>
              <a:rPr lang="en-US" altLang="zh-CN" b="0" i="0">
                <a:solidFill>
                  <a:srgbClr val="060607"/>
                </a:solidFill>
                <a:effectLst/>
                <a:latin typeface="-apple-system"/>
              </a:rPr>
              <a:t>MLP</a:t>
            </a:r>
            <a:r>
              <a:rPr lang="zh-CN" altLang="en-US" b="0" i="0">
                <a:solidFill>
                  <a:srgbClr val="060607"/>
                </a:solidFill>
                <a:effectLst/>
                <a:latin typeface="-apple-system"/>
              </a:rPr>
              <a:t>）处理单位特征，这些特征包括英雄、小兵、野怪和防御塔的属性。</a:t>
            </a:r>
            <a:br>
              <a:rPr lang="zh-CN" altLang="en-US"/>
            </a:br>
            <a:r>
              <a:rPr lang="zh-CN" altLang="en-US" b="0" i="0">
                <a:solidFill>
                  <a:srgbClr val="0D0B22"/>
                </a:solidFill>
                <a:effectLst/>
                <a:latin typeface="微软雅黑" panose="020B0503020204020204" pitchFamily="34" charset="-122"/>
                <a:ea typeface="微软雅黑" panose="020B0503020204020204" pitchFamily="34" charset="-122"/>
              </a:rPr>
              <a:t>游戏内的状态特征（游戏开始时间、游戏结束时间等）</a:t>
            </a:r>
            <a:r>
              <a:rPr lang="zh-CN" altLang="en-US" b="1" i="0">
                <a:solidFill>
                  <a:srgbClr val="0D0B22"/>
                </a:solidFill>
                <a:effectLst/>
                <a:latin typeface="微软雅黑" panose="020B0503020204020204" pitchFamily="34" charset="-122"/>
                <a:ea typeface="微软雅黑" panose="020B0503020204020204" pitchFamily="34" charset="-122"/>
              </a:rPr>
              <a:t>利用向量特征输入</a:t>
            </a:r>
            <a:endParaRPr lang="en-US" altLang="zh-CN" b="1" i="0">
              <a:solidFill>
                <a:srgbClr val="0D0B22"/>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060607"/>
                </a:solidFill>
                <a:effectLst/>
                <a:latin typeface="-apple-system"/>
              </a:rPr>
              <a:t>In-game Stats Feature</a:t>
            </a:r>
            <a:r>
              <a:rPr lang="zh-CN" altLang="en-US" b="0" i="0">
                <a:solidFill>
                  <a:srgbClr val="060607"/>
                </a:solidFill>
                <a:effectLst/>
                <a:latin typeface="-apple-system"/>
              </a:rPr>
              <a:t>：通过</a:t>
            </a:r>
            <a:r>
              <a:rPr lang="en-US" altLang="zh-CN" b="0" i="0">
                <a:solidFill>
                  <a:srgbClr val="060607"/>
                </a:solidFill>
                <a:effectLst/>
                <a:latin typeface="-apple-system"/>
              </a:rPr>
              <a:t>MLP</a:t>
            </a:r>
            <a:r>
              <a:rPr lang="zh-CN" altLang="en-US" b="0" i="0">
                <a:solidFill>
                  <a:srgbClr val="060607"/>
                </a:solidFill>
                <a:effectLst/>
                <a:latin typeface="-apple-system"/>
              </a:rPr>
              <a:t>处理游戏内统计特征。</a:t>
            </a:r>
            <a:endParaRPr lang="en-US" altLang="zh-CN" b="0" i="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060607"/>
                </a:solidFill>
                <a:effectLst/>
                <a:latin typeface="-apple-system"/>
              </a:rPr>
              <a:t>[</a:t>
            </a:r>
            <a:r>
              <a:rPr lang="zh-CN" altLang="en-US" b="0" i="0">
                <a:solidFill>
                  <a:srgbClr val="060607"/>
                </a:solidFill>
                <a:effectLst/>
                <a:latin typeface="-apple-system"/>
              </a:rPr>
              <a:t>由多个全连接层（</a:t>
            </a:r>
            <a:r>
              <a:rPr lang="en-US" altLang="zh-CN" b="0" i="0">
                <a:solidFill>
                  <a:srgbClr val="060607"/>
                </a:solidFill>
                <a:effectLst/>
                <a:latin typeface="-apple-system"/>
              </a:rPr>
              <a:t>fully connected layers</a:t>
            </a:r>
            <a:r>
              <a:rPr lang="zh-CN" altLang="en-US" b="0" i="0">
                <a:solidFill>
                  <a:srgbClr val="060607"/>
                </a:solidFill>
                <a:effectLst/>
                <a:latin typeface="-apple-system"/>
              </a:rPr>
              <a:t>）组成的神经网络，每一层接收前一层的输出作为输入，并输出到下一层。</a:t>
            </a:r>
            <a:r>
              <a:rPr lang="en-US" altLang="zh-CN" b="0" i="0">
                <a:solidFill>
                  <a:srgbClr val="060607"/>
                </a:solidFill>
                <a:effectLst/>
                <a:latin typeface="-apple-system"/>
              </a:rPr>
              <a:t>MLP</a:t>
            </a:r>
            <a:r>
              <a:rPr lang="zh-CN" altLang="en-US" b="0" i="0">
                <a:solidFill>
                  <a:srgbClr val="060607"/>
                </a:solidFill>
                <a:effectLst/>
                <a:latin typeface="-apple-system"/>
              </a:rPr>
              <a:t>是深度学习中的一种基础构件，用于从原始数据中提取特征并进行学习。</a:t>
            </a:r>
            <a:br>
              <a:rPr lang="zh-CN" altLang="en-US"/>
            </a:br>
            <a:r>
              <a:rPr lang="zh-CN" altLang="en-US" b="1" i="0">
                <a:solidFill>
                  <a:srgbClr val="060607"/>
                </a:solidFill>
                <a:effectLst/>
                <a:latin typeface="-apple-system"/>
              </a:rPr>
              <a:t>输入层</a:t>
            </a:r>
            <a:r>
              <a:rPr lang="zh-CN" altLang="en-US" b="0" i="0">
                <a:solidFill>
                  <a:srgbClr val="060607"/>
                </a:solidFill>
                <a:effectLst/>
                <a:latin typeface="-apple-system"/>
              </a:rPr>
              <a:t>：</a:t>
            </a:r>
          </a:p>
          <a:p>
            <a:pPr algn="l">
              <a:buFont typeface="+mj-lt"/>
              <a:buAutoNum type="arabicPeriod"/>
            </a:pPr>
            <a:r>
              <a:rPr lang="zh-CN" altLang="en-US" b="1" i="0">
                <a:solidFill>
                  <a:srgbClr val="060607"/>
                </a:solidFill>
                <a:effectLst/>
                <a:latin typeface="-apple-system"/>
              </a:rPr>
              <a:t>特征提取层</a:t>
            </a:r>
            <a:r>
              <a:rPr lang="zh-CN" altLang="en-US" b="0" i="0">
                <a:solidFill>
                  <a:srgbClr val="060607"/>
                </a:solidFill>
                <a:effectLst/>
                <a:latin typeface="-apple-system"/>
              </a:rPr>
              <a:t>：</a:t>
            </a:r>
          </a:p>
          <a:p>
            <a:pPr algn="l">
              <a:buFont typeface="+mj-lt"/>
              <a:buNone/>
            </a:pPr>
            <a:endParaRPr lang="zh-CN" altLang="en-US" b="0" i="0">
              <a:solidFill>
                <a:srgbClr val="060607"/>
              </a:solidFill>
              <a:effectLst/>
              <a:latin typeface="-apple-system"/>
            </a:endParaRPr>
          </a:p>
          <a:p>
            <a:endParaRPr lang="en-US" altLang="zh-CN"/>
          </a:p>
          <a:p>
            <a:endParaRPr lang="en-US"/>
          </a:p>
        </p:txBody>
      </p:sp>
      <p:sp>
        <p:nvSpPr>
          <p:cNvPr id="4" name="灯片编号占位符 3">
            <a:extLst>
              <a:ext uri="{FF2B5EF4-FFF2-40B4-BE49-F238E27FC236}">
                <a16:creationId xmlns:a16="http://schemas.microsoft.com/office/drawing/2014/main" id="{21584F77-4A7D-D054-0A19-7671C395F2E0}"/>
              </a:ext>
            </a:extLst>
          </p:cNvPr>
          <p:cNvSpPr>
            <a:spLocks noGrp="1"/>
          </p:cNvSpPr>
          <p:nvPr>
            <p:ph type="sldNum" sz="quarter" idx="5"/>
          </p:nvPr>
        </p:nvSpPr>
        <p:spPr/>
        <p:txBody>
          <a:bodyPr/>
          <a:lstStyle/>
          <a:p>
            <a:fld id="{582B44AB-E766-404D-85A1-06018E740D4D}" type="slidenum">
              <a:rPr lang="en-US" smtClean="0"/>
              <a:t>8</a:t>
            </a:fld>
            <a:endParaRPr lang="en-US"/>
          </a:p>
        </p:txBody>
      </p:sp>
    </p:spTree>
    <p:extLst>
      <p:ext uri="{BB962C8B-B14F-4D97-AF65-F5344CB8AC3E}">
        <p14:creationId xmlns:p14="http://schemas.microsoft.com/office/powerpoint/2010/main" val="1925268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a:solidFill>
                  <a:srgbClr val="060607"/>
                </a:solidFill>
                <a:effectLst/>
                <a:latin typeface="-apple-system"/>
              </a:rPr>
              <a:t>Farming Related</a:t>
            </a:r>
            <a:r>
              <a:rPr lang="zh-CN" altLang="en-US" b="1" i="0">
                <a:solidFill>
                  <a:srgbClr val="060607"/>
                </a:solidFill>
                <a:effectLst/>
                <a:latin typeface="-apple-system"/>
              </a:rPr>
              <a:t>（与资源获取相关）</a:t>
            </a:r>
          </a:p>
          <a:p>
            <a:pPr algn="l">
              <a:buFont typeface="Arial" panose="020B0604020202020204" pitchFamily="34" charset="0"/>
              <a:buChar char="•"/>
            </a:pPr>
            <a:r>
              <a:rPr lang="en-US" altLang="zh-CN" b="1" i="0">
                <a:solidFill>
                  <a:srgbClr val="060607"/>
                </a:solidFill>
                <a:effectLst/>
                <a:latin typeface="-apple-system"/>
              </a:rPr>
              <a:t>Gold</a:t>
            </a:r>
            <a:r>
              <a:rPr lang="en-US" altLang="zh-CN" b="0" i="0">
                <a:solidFill>
                  <a:srgbClr val="060607"/>
                </a:solidFill>
                <a:effectLst/>
                <a:latin typeface="-apple-system"/>
              </a:rPr>
              <a:t>: </a:t>
            </a:r>
            <a:r>
              <a:rPr lang="zh-CN" altLang="en-US" b="0" i="0">
                <a:solidFill>
                  <a:srgbClr val="060607"/>
                </a:solidFill>
                <a:effectLst/>
                <a:latin typeface="-apple-system"/>
              </a:rPr>
              <a:t>获得的金币，权重为</a:t>
            </a:r>
            <a:r>
              <a:rPr lang="en-US" altLang="zh-CN" b="0" i="0">
                <a:solidFill>
                  <a:srgbClr val="060607"/>
                </a:solidFill>
                <a:effectLst/>
                <a:latin typeface="-apple-system"/>
              </a:rPr>
              <a:t>0.005</a:t>
            </a:r>
            <a:r>
              <a:rPr lang="zh-CN" altLang="en-US" b="0" i="0">
                <a:solidFill>
                  <a:srgbClr val="060607"/>
                </a:solidFill>
                <a:effectLst/>
                <a:latin typeface="-apple-system"/>
              </a:rPr>
              <a:t>，类型为</a:t>
            </a:r>
            <a:r>
              <a:rPr lang="en-US" altLang="zh-CN" b="0" i="0">
                <a:solidFill>
                  <a:srgbClr val="060607"/>
                </a:solidFill>
                <a:effectLst/>
                <a:latin typeface="-apple-system"/>
              </a:rPr>
              <a:t>Dense</a:t>
            </a:r>
            <a:r>
              <a:rPr lang="zh-CN" altLang="en-US" b="0" i="0">
                <a:solidFill>
                  <a:srgbClr val="060607"/>
                </a:solidFill>
                <a:effectLst/>
                <a:latin typeface="-apple-system"/>
              </a:rPr>
              <a:t>。</a:t>
            </a:r>
            <a:r>
              <a:rPr lang="en-US" altLang="zh-CN" b="1" i="0">
                <a:solidFill>
                  <a:srgbClr val="060607"/>
                </a:solidFill>
                <a:effectLst/>
                <a:latin typeface="-apple-system"/>
              </a:rPr>
              <a:t>Experience</a:t>
            </a:r>
            <a:r>
              <a:rPr lang="en-US" altLang="zh-CN" b="0" i="0">
                <a:solidFill>
                  <a:srgbClr val="060607"/>
                </a:solidFill>
                <a:effectLst/>
                <a:latin typeface="-apple-system"/>
              </a:rPr>
              <a:t>: </a:t>
            </a:r>
            <a:r>
              <a:rPr lang="zh-CN" altLang="en-US" b="0" i="0">
                <a:solidFill>
                  <a:srgbClr val="060607"/>
                </a:solidFill>
                <a:effectLst/>
                <a:latin typeface="-apple-system"/>
              </a:rPr>
              <a:t>获得的经验，权重为</a:t>
            </a:r>
            <a:r>
              <a:rPr lang="en-US" altLang="zh-CN" b="0" i="0">
                <a:solidFill>
                  <a:srgbClr val="060607"/>
                </a:solidFill>
                <a:effectLst/>
                <a:latin typeface="-apple-system"/>
              </a:rPr>
              <a:t>0.001</a:t>
            </a:r>
            <a:r>
              <a:rPr lang="zh-CN" altLang="en-US" b="0" i="0">
                <a:solidFill>
                  <a:srgbClr val="060607"/>
                </a:solidFill>
                <a:effectLst/>
                <a:latin typeface="-apple-system"/>
              </a:rPr>
              <a:t>，类型为</a:t>
            </a:r>
            <a:r>
              <a:rPr lang="en-US" altLang="zh-CN" b="0" i="0">
                <a:solidFill>
                  <a:srgbClr val="060607"/>
                </a:solidFill>
                <a:effectLst/>
                <a:latin typeface="-apple-system"/>
              </a:rPr>
              <a:t>Dense</a:t>
            </a:r>
            <a:r>
              <a:rPr lang="zh-CN" altLang="en-US" b="0" i="0">
                <a:solidFill>
                  <a:srgbClr val="060607"/>
                </a:solidFill>
                <a:effectLst/>
                <a:latin typeface="-apple-system"/>
              </a:rPr>
              <a:t>。</a:t>
            </a:r>
            <a:r>
              <a:rPr lang="en-US" altLang="zh-CN" b="1" i="0">
                <a:solidFill>
                  <a:srgbClr val="060607"/>
                </a:solidFill>
                <a:effectLst/>
                <a:latin typeface="-apple-system"/>
              </a:rPr>
              <a:t>Mana</a:t>
            </a:r>
            <a:r>
              <a:rPr lang="en-US" altLang="zh-CN" b="0" i="0">
                <a:solidFill>
                  <a:srgbClr val="060607"/>
                </a:solidFill>
                <a:effectLst/>
                <a:latin typeface="-apple-system"/>
              </a:rPr>
              <a:t>: </a:t>
            </a:r>
            <a:r>
              <a:rPr lang="zh-CN" altLang="en-US" b="0" i="0">
                <a:solidFill>
                  <a:srgbClr val="060607"/>
                </a:solidFill>
                <a:effectLst/>
                <a:latin typeface="-apple-system"/>
              </a:rPr>
              <a:t>获得的法力值，权重为</a:t>
            </a:r>
            <a:r>
              <a:rPr lang="en-US" altLang="zh-CN" b="0" i="0">
                <a:solidFill>
                  <a:srgbClr val="060607"/>
                </a:solidFill>
                <a:effectLst/>
                <a:latin typeface="-apple-system"/>
              </a:rPr>
              <a:t>0.05</a:t>
            </a:r>
            <a:r>
              <a:rPr lang="zh-CN" altLang="en-US" b="0" i="0">
                <a:solidFill>
                  <a:srgbClr val="060607"/>
                </a:solidFill>
                <a:effectLst/>
                <a:latin typeface="-apple-system"/>
              </a:rPr>
              <a:t>，类型为</a:t>
            </a:r>
            <a:r>
              <a:rPr lang="en-US" altLang="zh-CN" b="0" i="0">
                <a:solidFill>
                  <a:srgbClr val="060607"/>
                </a:solidFill>
                <a:effectLst/>
                <a:latin typeface="-apple-system"/>
              </a:rPr>
              <a:t>Dense</a:t>
            </a:r>
            <a:r>
              <a:rPr lang="zh-CN" altLang="en-US" b="0" i="0">
                <a:solidFill>
                  <a:srgbClr val="060607"/>
                </a:solidFill>
                <a:effectLst/>
                <a:latin typeface="-apple-system"/>
              </a:rPr>
              <a:t>。</a:t>
            </a:r>
          </a:p>
          <a:p>
            <a:pPr algn="l">
              <a:buFont typeface="Arial" panose="020B0604020202020204" pitchFamily="34" charset="0"/>
              <a:buChar char="•"/>
            </a:pPr>
            <a:r>
              <a:rPr lang="en-US" altLang="zh-CN" b="1" i="0">
                <a:solidFill>
                  <a:srgbClr val="060607"/>
                </a:solidFill>
                <a:effectLst/>
                <a:latin typeface="-apple-system"/>
              </a:rPr>
              <a:t>No-op</a:t>
            </a:r>
            <a:r>
              <a:rPr lang="en-US" altLang="zh-CN" b="0" i="0">
                <a:solidFill>
                  <a:srgbClr val="060607"/>
                </a:solidFill>
                <a:effectLst/>
                <a:latin typeface="-apple-system"/>
              </a:rPr>
              <a:t>: </a:t>
            </a:r>
            <a:r>
              <a:rPr lang="zh-CN" altLang="en-US" b="0" i="0">
                <a:solidFill>
                  <a:srgbClr val="060607"/>
                </a:solidFill>
                <a:effectLst/>
                <a:latin typeface="-apple-system"/>
              </a:rPr>
              <a:t>无操作，权重为</a:t>
            </a:r>
            <a:r>
              <a:rPr lang="en-US" altLang="zh-CN" b="0" i="0">
                <a:solidFill>
                  <a:srgbClr val="060607"/>
                </a:solidFill>
                <a:effectLst/>
                <a:latin typeface="-apple-system"/>
              </a:rPr>
              <a:t>-0.00001</a:t>
            </a:r>
            <a:r>
              <a:rPr lang="zh-CN" altLang="en-US" b="0" i="0">
                <a:solidFill>
                  <a:srgbClr val="060607"/>
                </a:solidFill>
                <a:effectLst/>
                <a:latin typeface="-apple-system"/>
              </a:rPr>
              <a:t>，类型为</a:t>
            </a:r>
            <a:r>
              <a:rPr lang="en-US" altLang="zh-CN" b="0" i="0">
                <a:solidFill>
                  <a:srgbClr val="060607"/>
                </a:solidFill>
                <a:effectLst/>
                <a:latin typeface="-apple-system"/>
              </a:rPr>
              <a:t>Dense</a:t>
            </a:r>
            <a:r>
              <a:rPr lang="zh-CN" altLang="en-US" b="0" i="0">
                <a:solidFill>
                  <a:srgbClr val="060607"/>
                </a:solidFill>
                <a:effectLst/>
                <a:latin typeface="-apple-system"/>
              </a:rPr>
              <a:t>。</a:t>
            </a:r>
            <a:r>
              <a:rPr lang="en-US" altLang="zh-CN" b="1" i="0">
                <a:solidFill>
                  <a:srgbClr val="060607"/>
                </a:solidFill>
                <a:effectLst/>
                <a:latin typeface="-apple-system"/>
              </a:rPr>
              <a:t>Attack monster</a:t>
            </a:r>
            <a:r>
              <a:rPr lang="en-US" altLang="zh-CN" b="0" i="0">
                <a:solidFill>
                  <a:srgbClr val="060607"/>
                </a:solidFill>
                <a:effectLst/>
                <a:latin typeface="-apple-system"/>
              </a:rPr>
              <a:t>: </a:t>
            </a:r>
            <a:r>
              <a:rPr lang="zh-CN" altLang="en-US" b="0" i="0">
                <a:solidFill>
                  <a:srgbClr val="060607"/>
                </a:solidFill>
                <a:effectLst/>
                <a:latin typeface="-apple-system"/>
              </a:rPr>
              <a:t>攻击怪物，权重为</a:t>
            </a:r>
            <a:r>
              <a:rPr lang="en-US" altLang="zh-CN" b="0" i="0">
                <a:solidFill>
                  <a:srgbClr val="060607"/>
                </a:solidFill>
                <a:effectLst/>
                <a:latin typeface="-apple-system"/>
              </a:rPr>
              <a:t>0.1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p>
          <a:p>
            <a:pPr algn="l"/>
            <a:r>
              <a:rPr lang="en-US" altLang="zh-CN" b="1" i="0">
                <a:solidFill>
                  <a:srgbClr val="060607"/>
                </a:solidFill>
                <a:effectLst/>
                <a:latin typeface="-apple-system"/>
              </a:rPr>
              <a:t>KDA Related</a:t>
            </a:r>
            <a:r>
              <a:rPr lang="zh-CN" altLang="en-US" b="1" i="0">
                <a:solidFill>
                  <a:srgbClr val="060607"/>
                </a:solidFill>
                <a:effectLst/>
                <a:latin typeface="-apple-system"/>
              </a:rPr>
              <a:t>（与击杀</a:t>
            </a:r>
            <a:r>
              <a:rPr lang="en-US" altLang="zh-CN" b="1" i="0">
                <a:solidFill>
                  <a:srgbClr val="060607"/>
                </a:solidFill>
                <a:effectLst/>
                <a:latin typeface="-apple-system"/>
              </a:rPr>
              <a:t>/</a:t>
            </a:r>
            <a:r>
              <a:rPr lang="zh-CN" altLang="en-US" b="1" i="0">
                <a:solidFill>
                  <a:srgbClr val="060607"/>
                </a:solidFill>
                <a:effectLst/>
                <a:latin typeface="-apple-system"/>
              </a:rPr>
              <a:t>死亡</a:t>
            </a:r>
            <a:r>
              <a:rPr lang="en-US" altLang="zh-CN" b="1" i="0">
                <a:solidFill>
                  <a:srgbClr val="060607"/>
                </a:solidFill>
                <a:effectLst/>
                <a:latin typeface="-apple-system"/>
              </a:rPr>
              <a:t>/</a:t>
            </a:r>
            <a:r>
              <a:rPr lang="zh-CN" altLang="en-US" b="1" i="0">
                <a:solidFill>
                  <a:srgbClr val="060607"/>
                </a:solidFill>
                <a:effectLst/>
                <a:latin typeface="-apple-system"/>
              </a:rPr>
              <a:t>助攻相关）</a:t>
            </a:r>
          </a:p>
          <a:p>
            <a:pPr algn="l">
              <a:buFont typeface="Arial" panose="020B0604020202020204" pitchFamily="34" charset="0"/>
              <a:buChar char="•"/>
            </a:pPr>
            <a:r>
              <a:rPr lang="en-US" altLang="zh-CN" b="1" i="0">
                <a:solidFill>
                  <a:srgbClr val="060607"/>
                </a:solidFill>
                <a:effectLst/>
                <a:latin typeface="-apple-system"/>
              </a:rPr>
              <a:t>Kill</a:t>
            </a:r>
            <a:r>
              <a:rPr lang="en-US" altLang="zh-CN" b="0" i="0">
                <a:solidFill>
                  <a:srgbClr val="060607"/>
                </a:solidFill>
                <a:effectLst/>
                <a:latin typeface="-apple-system"/>
              </a:rPr>
              <a:t>: </a:t>
            </a:r>
            <a:r>
              <a:rPr lang="zh-CN" altLang="en-US" b="0" i="0">
                <a:solidFill>
                  <a:srgbClr val="060607"/>
                </a:solidFill>
                <a:effectLst/>
                <a:latin typeface="-apple-system"/>
              </a:rPr>
              <a:t>击杀敌方英雄，权重为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Death</a:t>
            </a:r>
            <a:r>
              <a:rPr lang="en-US" altLang="zh-CN" b="0" i="0">
                <a:solidFill>
                  <a:srgbClr val="060607"/>
                </a:solidFill>
                <a:effectLst/>
                <a:latin typeface="-apple-system"/>
              </a:rPr>
              <a:t>: </a:t>
            </a:r>
            <a:r>
              <a:rPr lang="zh-CN" altLang="en-US" b="0" i="0">
                <a:solidFill>
                  <a:srgbClr val="060607"/>
                </a:solidFill>
                <a:effectLst/>
                <a:latin typeface="-apple-system"/>
              </a:rPr>
              <a:t>被击杀，权重为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Assist</a:t>
            </a:r>
            <a:r>
              <a:rPr lang="en-US" altLang="zh-CN" b="0" i="0">
                <a:solidFill>
                  <a:srgbClr val="060607"/>
                </a:solidFill>
                <a:effectLst/>
                <a:latin typeface="-apple-system"/>
              </a:rPr>
              <a:t>: </a:t>
            </a:r>
            <a:r>
              <a:rPr lang="zh-CN" altLang="en-US" b="0" i="0">
                <a:solidFill>
                  <a:srgbClr val="060607"/>
                </a:solidFill>
                <a:effectLst/>
                <a:latin typeface="-apple-system"/>
              </a:rPr>
              <a:t>助攻，权重为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Tyrant buff</a:t>
            </a:r>
            <a:r>
              <a:rPr lang="en-US" altLang="zh-CN" b="0" i="0">
                <a:solidFill>
                  <a:srgbClr val="060607"/>
                </a:solidFill>
                <a:effectLst/>
                <a:latin typeface="-apple-system"/>
              </a:rPr>
              <a:t>: </a:t>
            </a:r>
            <a:r>
              <a:rPr lang="zh-CN" altLang="en-US" b="0" i="0">
                <a:solidFill>
                  <a:srgbClr val="060607"/>
                </a:solidFill>
                <a:effectLst/>
                <a:latin typeface="-apple-system"/>
              </a:rPr>
              <a:t>获得暴君</a:t>
            </a:r>
            <a:r>
              <a:rPr lang="en-US" altLang="zh-CN" b="0" i="0">
                <a:solidFill>
                  <a:srgbClr val="060607"/>
                </a:solidFill>
                <a:effectLst/>
                <a:latin typeface="-apple-system"/>
              </a:rPr>
              <a:t>buff</a:t>
            </a:r>
            <a:r>
              <a:rPr lang="zh-CN" altLang="en-US" b="0" i="0">
                <a:solidFill>
                  <a:srgbClr val="060607"/>
                </a:solidFill>
                <a:effectLst/>
                <a:latin typeface="-apple-system"/>
              </a:rPr>
              <a:t>，权重为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p>
          <a:p>
            <a:pPr algn="l">
              <a:buFont typeface="Arial" panose="020B0604020202020204" pitchFamily="34" charset="0"/>
              <a:buChar char="•"/>
            </a:pPr>
            <a:r>
              <a:rPr lang="en-US" altLang="zh-CN" b="1" i="0">
                <a:solidFill>
                  <a:srgbClr val="060607"/>
                </a:solidFill>
                <a:effectLst/>
                <a:latin typeface="-apple-system"/>
              </a:rPr>
              <a:t>Overlord buff</a:t>
            </a:r>
            <a:r>
              <a:rPr lang="en-US" altLang="zh-CN" b="0" i="0">
                <a:solidFill>
                  <a:srgbClr val="060607"/>
                </a:solidFill>
                <a:effectLst/>
                <a:latin typeface="-apple-system"/>
              </a:rPr>
              <a:t>: </a:t>
            </a:r>
            <a:r>
              <a:rPr lang="zh-CN" altLang="en-US" b="0" i="0">
                <a:solidFill>
                  <a:srgbClr val="060607"/>
                </a:solidFill>
                <a:effectLst/>
                <a:latin typeface="-apple-system"/>
              </a:rPr>
              <a:t>获得主宰</a:t>
            </a:r>
            <a:r>
              <a:rPr lang="en-US" altLang="zh-CN" b="0" i="0">
                <a:solidFill>
                  <a:srgbClr val="060607"/>
                </a:solidFill>
                <a:effectLst/>
                <a:latin typeface="-apple-system"/>
              </a:rPr>
              <a:t>buff</a:t>
            </a:r>
            <a:r>
              <a:rPr lang="zh-CN" altLang="en-US" b="0" i="0">
                <a:solidFill>
                  <a:srgbClr val="060607"/>
                </a:solidFill>
                <a:effectLst/>
                <a:latin typeface="-apple-system"/>
              </a:rPr>
              <a:t>，权重为</a:t>
            </a:r>
            <a:r>
              <a:rPr lang="en-US" altLang="zh-CN" b="0" i="0">
                <a:solidFill>
                  <a:srgbClr val="060607"/>
                </a:solidFill>
                <a:effectLst/>
                <a:latin typeface="-apple-system"/>
              </a:rPr>
              <a:t>1.5</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Expose invisible enemy</a:t>
            </a:r>
            <a:r>
              <a:rPr lang="en-US" altLang="zh-CN" b="0" i="0">
                <a:solidFill>
                  <a:srgbClr val="060607"/>
                </a:solidFill>
                <a:effectLst/>
                <a:latin typeface="-apple-system"/>
              </a:rPr>
              <a:t>: </a:t>
            </a:r>
            <a:r>
              <a:rPr lang="zh-CN" altLang="en-US" b="0" i="0">
                <a:solidFill>
                  <a:srgbClr val="060607"/>
                </a:solidFill>
                <a:effectLst/>
                <a:latin typeface="-apple-system"/>
              </a:rPr>
              <a:t>暴露隐形敌人，权重为</a:t>
            </a:r>
            <a:r>
              <a:rPr lang="en-US" altLang="zh-CN" b="0" i="0">
                <a:solidFill>
                  <a:srgbClr val="060607"/>
                </a:solidFill>
                <a:effectLst/>
                <a:latin typeface="-apple-system"/>
              </a:rPr>
              <a:t>0.3</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Last hit</a:t>
            </a:r>
            <a:r>
              <a:rPr lang="en-US" altLang="zh-CN" b="0" i="0">
                <a:solidFill>
                  <a:srgbClr val="060607"/>
                </a:solidFill>
                <a:effectLst/>
                <a:latin typeface="-apple-system"/>
              </a:rPr>
              <a:t>: </a:t>
            </a:r>
            <a:r>
              <a:rPr lang="zh-CN" altLang="en-US" b="0" i="0">
                <a:solidFill>
                  <a:srgbClr val="060607"/>
                </a:solidFill>
                <a:effectLst/>
                <a:latin typeface="-apple-system"/>
              </a:rPr>
              <a:t>最后一击，权重为</a:t>
            </a:r>
            <a:r>
              <a:rPr lang="en-US" altLang="zh-CN" b="0" i="0">
                <a:solidFill>
                  <a:srgbClr val="060607"/>
                </a:solidFill>
                <a:effectLst/>
                <a:latin typeface="-apple-system"/>
              </a:rPr>
              <a:t>0.2</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p>
          <a:p>
            <a:pPr algn="l"/>
            <a:r>
              <a:rPr lang="en-US" altLang="zh-CN" b="1" i="0">
                <a:solidFill>
                  <a:srgbClr val="060607"/>
                </a:solidFill>
                <a:effectLst/>
                <a:latin typeface="-apple-system"/>
              </a:rPr>
              <a:t>Damage Related</a:t>
            </a:r>
            <a:r>
              <a:rPr lang="zh-CN" altLang="en-US" b="1" i="0">
                <a:solidFill>
                  <a:srgbClr val="060607"/>
                </a:solidFill>
                <a:effectLst/>
                <a:latin typeface="-apple-system"/>
              </a:rPr>
              <a:t>（与伤害相关）</a:t>
            </a:r>
          </a:p>
          <a:p>
            <a:pPr algn="l">
              <a:buFont typeface="Arial" panose="020B0604020202020204" pitchFamily="34" charset="0"/>
              <a:buChar char="•"/>
            </a:pPr>
            <a:r>
              <a:rPr lang="en-US" altLang="zh-CN" b="1" i="0">
                <a:solidFill>
                  <a:srgbClr val="060607"/>
                </a:solidFill>
                <a:effectLst/>
                <a:latin typeface="-apple-system"/>
              </a:rPr>
              <a:t>Health point</a:t>
            </a:r>
            <a:r>
              <a:rPr lang="en-US" altLang="zh-CN" b="0" i="0">
                <a:solidFill>
                  <a:srgbClr val="060607"/>
                </a:solidFill>
                <a:effectLst/>
                <a:latin typeface="-apple-system"/>
              </a:rPr>
              <a:t>: </a:t>
            </a:r>
            <a:r>
              <a:rPr lang="zh-CN" altLang="en-US" b="0" i="0">
                <a:solidFill>
                  <a:srgbClr val="060607"/>
                </a:solidFill>
                <a:effectLst/>
                <a:latin typeface="-apple-system"/>
              </a:rPr>
              <a:t>英雄的生命值，权重为</a:t>
            </a:r>
            <a:r>
              <a:rPr lang="en-US" altLang="zh-CN" b="0" i="0">
                <a:solidFill>
                  <a:srgbClr val="060607"/>
                </a:solidFill>
                <a:effectLst/>
                <a:latin typeface="-apple-system"/>
              </a:rPr>
              <a:t>3</a:t>
            </a:r>
            <a:r>
              <a:rPr lang="zh-CN" altLang="en-US" b="0" i="0">
                <a:solidFill>
                  <a:srgbClr val="060607"/>
                </a:solidFill>
                <a:effectLst/>
                <a:latin typeface="-apple-system"/>
              </a:rPr>
              <a:t>，类型为</a:t>
            </a:r>
            <a:r>
              <a:rPr lang="en-US" altLang="zh-CN" b="0" i="0">
                <a:solidFill>
                  <a:srgbClr val="060607"/>
                </a:solidFill>
                <a:effectLst/>
                <a:latin typeface="-apple-system"/>
              </a:rPr>
              <a:t>Dense</a:t>
            </a:r>
            <a:r>
              <a:rPr lang="zh-CN" altLang="en-US" b="0" i="0">
                <a:solidFill>
                  <a:srgbClr val="060607"/>
                </a:solidFill>
                <a:effectLst/>
                <a:latin typeface="-apple-system"/>
              </a:rPr>
              <a:t>。</a:t>
            </a:r>
            <a:r>
              <a:rPr lang="en-US" altLang="zh-CN" b="1" i="0">
                <a:solidFill>
                  <a:srgbClr val="060607"/>
                </a:solidFill>
                <a:effectLst/>
                <a:latin typeface="-apple-system"/>
              </a:rPr>
              <a:t>Hurt to hero</a:t>
            </a:r>
            <a:r>
              <a:rPr lang="en-US" altLang="zh-CN" b="0" i="0">
                <a:solidFill>
                  <a:srgbClr val="060607"/>
                </a:solidFill>
                <a:effectLst/>
                <a:latin typeface="-apple-system"/>
              </a:rPr>
              <a:t>: </a:t>
            </a:r>
            <a:r>
              <a:rPr lang="zh-CN" altLang="en-US" b="0" i="0">
                <a:solidFill>
                  <a:srgbClr val="060607"/>
                </a:solidFill>
                <a:effectLst/>
                <a:latin typeface="-apple-system"/>
              </a:rPr>
              <a:t>对敌方英雄造成伤害，权重为</a:t>
            </a:r>
            <a:r>
              <a:rPr lang="en-US" altLang="zh-CN" b="0" i="0">
                <a:solidFill>
                  <a:srgbClr val="060607"/>
                </a:solidFill>
                <a:effectLst/>
                <a:latin typeface="-apple-system"/>
              </a:rPr>
              <a:t>0.3</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endParaRPr lang="en-US" altLang="zh-CN" b="0" i="0">
              <a:solidFill>
                <a:srgbClr val="060607"/>
              </a:solidFill>
              <a:effectLst/>
              <a:latin typeface="-apple-system"/>
            </a:endParaRPr>
          </a:p>
          <a:p>
            <a:pPr algn="l">
              <a:buFont typeface="Arial" panose="020B0604020202020204" pitchFamily="34" charset="0"/>
              <a:buChar char="•"/>
            </a:pPr>
            <a:r>
              <a:rPr lang="en-US" altLang="zh-CN" b="1" i="0">
                <a:solidFill>
                  <a:srgbClr val="060607"/>
                </a:solidFill>
                <a:effectLst/>
                <a:latin typeface="-apple-system"/>
              </a:rPr>
              <a:t>Pushing Related</a:t>
            </a:r>
            <a:r>
              <a:rPr lang="zh-CN" altLang="en-US" b="1" i="0">
                <a:solidFill>
                  <a:srgbClr val="060607"/>
                </a:solidFill>
                <a:effectLst/>
                <a:latin typeface="-apple-system"/>
              </a:rPr>
              <a:t>（与推进相关）</a:t>
            </a:r>
          </a:p>
          <a:p>
            <a:pPr algn="l">
              <a:buFont typeface="Arial" panose="020B0604020202020204" pitchFamily="34" charset="0"/>
              <a:buChar char="•"/>
            </a:pPr>
            <a:r>
              <a:rPr lang="en-US" altLang="zh-CN" b="1" i="0">
                <a:solidFill>
                  <a:srgbClr val="060607"/>
                </a:solidFill>
                <a:effectLst/>
                <a:latin typeface="-apple-system"/>
              </a:rPr>
              <a:t>Attack turrets</a:t>
            </a:r>
            <a:r>
              <a:rPr lang="en-US" altLang="zh-CN" b="0" i="0">
                <a:solidFill>
                  <a:srgbClr val="060607"/>
                </a:solidFill>
                <a:effectLst/>
                <a:latin typeface="-apple-system"/>
              </a:rPr>
              <a:t>: </a:t>
            </a:r>
            <a:r>
              <a:rPr lang="zh-CN" altLang="en-US" b="0" i="0">
                <a:solidFill>
                  <a:srgbClr val="060607"/>
                </a:solidFill>
                <a:effectLst/>
                <a:latin typeface="-apple-system"/>
              </a:rPr>
              <a:t>攻击防御塔，权重为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Attack crystal</a:t>
            </a:r>
            <a:r>
              <a:rPr lang="en-US" altLang="zh-CN" b="0" i="0">
                <a:solidFill>
                  <a:srgbClr val="060607"/>
                </a:solidFill>
                <a:effectLst/>
                <a:latin typeface="-apple-system"/>
              </a:rPr>
              <a:t>: </a:t>
            </a:r>
            <a:r>
              <a:rPr lang="zh-CN" altLang="en-US" b="0" i="0">
                <a:solidFill>
                  <a:srgbClr val="060607"/>
                </a:solidFill>
                <a:effectLst/>
                <a:latin typeface="-apple-system"/>
              </a:rPr>
              <a:t>攻击水晶，权重为</a:t>
            </a:r>
            <a:r>
              <a:rPr lang="en-US" altLang="zh-CN" b="0" i="0">
                <a:solidFill>
                  <a:srgbClr val="060607"/>
                </a:solidFill>
                <a:effectLst/>
                <a:latin typeface="-apple-system"/>
              </a:rPr>
              <a:t>1</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r>
              <a:rPr lang="en-US" altLang="zh-CN" b="1" i="0">
                <a:solidFill>
                  <a:srgbClr val="060607"/>
                </a:solidFill>
                <a:effectLst/>
                <a:latin typeface="-apple-system"/>
              </a:rPr>
              <a:t>Win/Lose Related</a:t>
            </a:r>
            <a:r>
              <a:rPr lang="zh-CN" altLang="en-US" b="1" i="0">
                <a:solidFill>
                  <a:srgbClr val="060607"/>
                </a:solidFill>
                <a:effectLst/>
                <a:latin typeface="-apple-system"/>
              </a:rPr>
              <a:t>（与胜利</a:t>
            </a:r>
            <a:r>
              <a:rPr lang="en-US" altLang="zh-CN" b="1" i="0">
                <a:solidFill>
                  <a:srgbClr val="060607"/>
                </a:solidFill>
                <a:effectLst/>
                <a:latin typeface="-apple-system"/>
              </a:rPr>
              <a:t>/</a:t>
            </a:r>
            <a:r>
              <a:rPr lang="zh-CN" altLang="en-US" b="1" i="0">
                <a:solidFill>
                  <a:srgbClr val="060607"/>
                </a:solidFill>
                <a:effectLst/>
                <a:latin typeface="-apple-system"/>
              </a:rPr>
              <a:t>失败相关）</a:t>
            </a:r>
          </a:p>
          <a:p>
            <a:pPr algn="l">
              <a:buFont typeface="Arial" panose="020B0604020202020204" pitchFamily="34" charset="0"/>
              <a:buChar char="•"/>
            </a:pPr>
            <a:r>
              <a:rPr lang="en-US" altLang="zh-CN" b="1" i="0">
                <a:solidFill>
                  <a:srgbClr val="060607"/>
                </a:solidFill>
                <a:effectLst/>
                <a:latin typeface="-apple-system"/>
              </a:rPr>
              <a:t>Destroy home base</a:t>
            </a:r>
            <a:r>
              <a:rPr lang="en-US" altLang="zh-CN" b="0" i="0">
                <a:solidFill>
                  <a:srgbClr val="060607"/>
                </a:solidFill>
                <a:effectLst/>
                <a:latin typeface="-apple-system"/>
              </a:rPr>
              <a:t>: </a:t>
            </a:r>
            <a:r>
              <a:rPr lang="zh-CN" altLang="en-US" b="0" i="0">
                <a:solidFill>
                  <a:srgbClr val="060607"/>
                </a:solidFill>
                <a:effectLst/>
                <a:latin typeface="-apple-system"/>
              </a:rPr>
              <a:t>摧毁敌方基地，权重为</a:t>
            </a:r>
            <a:r>
              <a:rPr lang="en-US" altLang="zh-CN" b="0" i="0">
                <a:solidFill>
                  <a:srgbClr val="060607"/>
                </a:solidFill>
                <a:effectLst/>
                <a:latin typeface="-apple-system"/>
              </a:rPr>
              <a:t>2.5</a:t>
            </a:r>
            <a:r>
              <a:rPr lang="zh-CN" altLang="en-US" b="0" i="0">
                <a:solidFill>
                  <a:srgbClr val="060607"/>
                </a:solidFill>
                <a:effectLst/>
                <a:latin typeface="-apple-system"/>
              </a:rPr>
              <a:t>，类型为</a:t>
            </a:r>
            <a:r>
              <a:rPr lang="en-US" altLang="zh-CN" b="0" i="0">
                <a:solidFill>
                  <a:srgbClr val="060607"/>
                </a:solidFill>
                <a:effectLst/>
                <a:latin typeface="-apple-system"/>
              </a:rPr>
              <a:t>Sparse</a:t>
            </a:r>
            <a:r>
              <a:rPr lang="zh-CN" altLang="en-US" b="0" i="0">
                <a:solidFill>
                  <a:srgbClr val="060607"/>
                </a:solidFill>
                <a:effectLst/>
                <a:latin typeface="-apple-system"/>
              </a:rPr>
              <a:t>。</a:t>
            </a:r>
          </a:p>
          <a:p>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9</a:t>
            </a:fld>
            <a:endParaRPr lang="en-US"/>
          </a:p>
        </p:txBody>
      </p:sp>
    </p:spTree>
    <p:extLst>
      <p:ext uri="{BB962C8B-B14F-4D97-AF65-F5344CB8AC3E}">
        <p14:creationId xmlns:p14="http://schemas.microsoft.com/office/powerpoint/2010/main" val="126410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a:solidFill>
                  <a:srgbClr val="060607"/>
                </a:solidFill>
                <a:effectLst/>
                <a:latin typeface="-apple-system"/>
              </a:rPr>
              <a:t>编码观察（</a:t>
            </a:r>
            <a:r>
              <a:rPr lang="en-US" altLang="zh-CN" b="1" i="0">
                <a:solidFill>
                  <a:srgbClr val="060607"/>
                </a:solidFill>
                <a:effectLst/>
                <a:latin typeface="-apple-system"/>
              </a:rPr>
              <a:t>Encoded observations</a:t>
            </a:r>
            <a:r>
              <a:rPr lang="zh-CN" altLang="en-US" b="1" i="0">
                <a:solidFill>
                  <a:srgbClr val="060607"/>
                </a:solidFill>
                <a:effectLst/>
                <a:latin typeface="-apple-system"/>
              </a:rPr>
              <a:t>）</a:t>
            </a:r>
          </a:p>
          <a:p>
            <a:pPr algn="l">
              <a:buFont typeface="Arial" panose="020B0604020202020204" pitchFamily="34" charset="0"/>
              <a:buChar char="•"/>
            </a:pPr>
            <a:r>
              <a:rPr lang="en-US" altLang="zh-CN" b="1" i="0">
                <a:solidFill>
                  <a:srgbClr val="060607"/>
                </a:solidFill>
                <a:effectLst/>
                <a:latin typeface="-apple-system"/>
              </a:rPr>
              <a:t>Unit</a:t>
            </a:r>
            <a:r>
              <a:rPr lang="en-US" altLang="zh-CN" b="0" i="0">
                <a:solidFill>
                  <a:srgbClr val="060607"/>
                </a:solidFill>
                <a:effectLst/>
                <a:latin typeface="-apple-system"/>
              </a:rPr>
              <a:t>: </a:t>
            </a:r>
            <a:r>
              <a:rPr lang="zh-CN" altLang="en-US" b="0" i="0">
                <a:solidFill>
                  <a:srgbClr val="060607"/>
                </a:solidFill>
                <a:effectLst/>
                <a:latin typeface="-apple-system"/>
              </a:rPr>
              <a:t>包括玩家英雄（</a:t>
            </a:r>
            <a:r>
              <a:rPr lang="en-US" altLang="zh-CN" b="0" i="0">
                <a:solidFill>
                  <a:srgbClr val="060607"/>
                </a:solidFill>
                <a:effectLst/>
                <a:latin typeface="-apple-system"/>
              </a:rPr>
              <a:t>Player Hero</a:t>
            </a:r>
            <a:r>
              <a:rPr lang="zh-CN" altLang="en-US" b="0" i="0">
                <a:solidFill>
                  <a:srgbClr val="060607"/>
                </a:solidFill>
                <a:effectLst/>
                <a:latin typeface="-apple-system"/>
              </a:rPr>
              <a:t>）、敌方英雄（</a:t>
            </a:r>
            <a:r>
              <a:rPr lang="en-US" altLang="zh-CN" b="0" i="0">
                <a:solidFill>
                  <a:srgbClr val="060607"/>
                </a:solidFill>
                <a:effectLst/>
                <a:latin typeface="-apple-system"/>
              </a:rPr>
              <a:t>Enemy Hero</a:t>
            </a:r>
            <a:r>
              <a:rPr lang="zh-CN" altLang="en-US" b="0" i="0">
                <a:solidFill>
                  <a:srgbClr val="060607"/>
                </a:solidFill>
                <a:effectLst/>
                <a:latin typeface="-apple-system"/>
              </a:rPr>
              <a:t>）、小兵（</a:t>
            </a:r>
            <a:r>
              <a:rPr lang="en-US" altLang="zh-CN" b="0" i="0">
                <a:solidFill>
                  <a:srgbClr val="060607"/>
                </a:solidFill>
                <a:effectLst/>
                <a:latin typeface="-apple-system"/>
              </a:rPr>
              <a:t>Creeps</a:t>
            </a:r>
            <a:r>
              <a:rPr lang="zh-CN" altLang="en-US" b="0" i="0">
                <a:solidFill>
                  <a:srgbClr val="060607"/>
                </a:solidFill>
                <a:effectLst/>
                <a:latin typeface="-apple-system"/>
              </a:rPr>
              <a:t>）和防御塔（</a:t>
            </a:r>
            <a:r>
              <a:rPr lang="en-US" altLang="zh-CN" b="0" i="0">
                <a:solidFill>
                  <a:srgbClr val="060607"/>
                </a:solidFill>
                <a:effectLst/>
                <a:latin typeface="-apple-system"/>
              </a:rPr>
              <a:t>Turrets</a:t>
            </a:r>
            <a:r>
              <a:rPr lang="zh-CN" altLang="en-US" b="0" i="0">
                <a:solidFill>
                  <a:srgbClr val="060607"/>
                </a:solidFill>
                <a:effectLst/>
                <a:latin typeface="-apple-system"/>
              </a:rPr>
              <a:t>）。</a:t>
            </a:r>
          </a:p>
          <a:p>
            <a:pPr algn="l">
              <a:buFont typeface="Arial" panose="020B0604020202020204" pitchFamily="34" charset="0"/>
              <a:buChar char="•"/>
            </a:pPr>
            <a:r>
              <a:rPr lang="zh-CN" altLang="en-US" b="1" i="0">
                <a:solidFill>
                  <a:srgbClr val="060607"/>
                </a:solidFill>
                <a:effectLst/>
                <a:latin typeface="-apple-system"/>
              </a:rPr>
              <a:t>游戏状态信息</a:t>
            </a:r>
            <a:r>
              <a:rPr lang="en-US" altLang="zh-CN" b="0" i="0">
                <a:solidFill>
                  <a:srgbClr val="060607"/>
                </a:solidFill>
                <a:effectLst/>
                <a:latin typeface="-apple-system"/>
              </a:rPr>
              <a:t>: </a:t>
            </a:r>
            <a:r>
              <a:rPr lang="zh-CN" altLang="en-US" b="0" i="0">
                <a:solidFill>
                  <a:srgbClr val="060607"/>
                </a:solidFill>
                <a:effectLst/>
                <a:latin typeface="-apple-system"/>
              </a:rPr>
              <a:t>可能包括游戏的当前状态，如时间、分数等。</a:t>
            </a:r>
          </a:p>
          <a:p>
            <a:pPr algn="l">
              <a:buFont typeface="Arial" panose="020B0604020202020204" pitchFamily="34" charset="0"/>
              <a:buChar char="•"/>
            </a:pPr>
            <a:r>
              <a:rPr lang="zh-CN" altLang="en-US" b="0" i="0">
                <a:solidFill>
                  <a:srgbClr val="060607"/>
                </a:solidFill>
                <a:effectLst/>
                <a:latin typeface="-apple-system"/>
              </a:rPr>
              <a:t>这些信息通过全连接层（</a:t>
            </a:r>
            <a:r>
              <a:rPr lang="en-US" altLang="zh-CN" b="0" i="0">
                <a:solidFill>
                  <a:srgbClr val="060607"/>
                </a:solidFill>
                <a:effectLst/>
                <a:latin typeface="-apple-system"/>
              </a:rPr>
              <a:t>FC</a:t>
            </a:r>
            <a:r>
              <a:rPr lang="zh-CN" altLang="en-US" b="0" i="0">
                <a:solidFill>
                  <a:srgbClr val="060607"/>
                </a:solidFill>
                <a:effectLst/>
                <a:latin typeface="-apple-system"/>
              </a:rPr>
              <a:t>）和</a:t>
            </a:r>
            <a:r>
              <a:rPr lang="en-US" altLang="zh-CN" b="0" i="0">
                <a:solidFill>
                  <a:srgbClr val="060607"/>
                </a:solidFill>
                <a:effectLst/>
                <a:latin typeface="-apple-system"/>
              </a:rPr>
              <a:t>ReLU</a:t>
            </a:r>
            <a:r>
              <a:rPr lang="zh-CN" altLang="en-US" b="0" i="0">
                <a:solidFill>
                  <a:srgbClr val="060607"/>
                </a:solidFill>
                <a:effectLst/>
                <a:latin typeface="-apple-system"/>
              </a:rPr>
              <a:t>激活函数进行处理，然后通过池化层（</a:t>
            </a:r>
            <a:r>
              <a:rPr lang="en-US" altLang="zh-CN" b="0" i="0">
                <a:solidFill>
                  <a:srgbClr val="060607"/>
                </a:solidFill>
                <a:effectLst/>
                <a:latin typeface="-apple-system"/>
              </a:rPr>
              <a:t>Pooling</a:t>
            </a:r>
            <a:r>
              <a:rPr lang="zh-CN" altLang="en-US" b="0" i="0">
                <a:solidFill>
                  <a:srgbClr val="060607"/>
                </a:solidFill>
                <a:effectLst/>
                <a:latin typeface="-apple-system"/>
              </a:rPr>
              <a:t>）进行降维，最后通过分割（</a:t>
            </a:r>
            <a:r>
              <a:rPr lang="en-US" altLang="zh-CN" b="0" i="0">
                <a:solidFill>
                  <a:srgbClr val="060607"/>
                </a:solidFill>
                <a:effectLst/>
                <a:latin typeface="-apple-system"/>
              </a:rPr>
              <a:t>Split</a:t>
            </a:r>
            <a:r>
              <a:rPr lang="zh-CN" altLang="en-US" b="0" i="0">
                <a:solidFill>
                  <a:srgbClr val="060607"/>
                </a:solidFill>
                <a:effectLst/>
                <a:latin typeface="-apple-system"/>
              </a:rPr>
              <a:t>）操作将信息分开处理。</a:t>
            </a:r>
          </a:p>
          <a:p>
            <a:pPr algn="l"/>
            <a:r>
              <a:rPr lang="zh-CN" altLang="en-US" b="1" i="0">
                <a:solidFill>
                  <a:srgbClr val="060607"/>
                </a:solidFill>
                <a:effectLst/>
                <a:latin typeface="-apple-system"/>
              </a:rPr>
              <a:t>图像处理</a:t>
            </a:r>
          </a:p>
          <a:p>
            <a:pPr algn="l">
              <a:buFont typeface="Arial" panose="020B0604020202020204" pitchFamily="34" charset="0"/>
              <a:buChar char="•"/>
            </a:pPr>
            <a:r>
              <a:rPr lang="zh-CN" altLang="en-US" b="0" i="0">
                <a:solidFill>
                  <a:srgbClr val="060607"/>
                </a:solidFill>
                <a:effectLst/>
                <a:latin typeface="-apple-system"/>
              </a:rPr>
              <a:t>图像信息通过卷积层（</a:t>
            </a:r>
            <a:r>
              <a:rPr lang="en-US" altLang="zh-CN" b="0" i="0">
                <a:solidFill>
                  <a:srgbClr val="060607"/>
                </a:solidFill>
                <a:effectLst/>
                <a:latin typeface="-apple-system"/>
              </a:rPr>
              <a:t>Conv</a:t>
            </a:r>
            <a:r>
              <a:rPr lang="zh-CN" altLang="en-US" b="0" i="0">
                <a:solidFill>
                  <a:srgbClr val="060607"/>
                </a:solidFill>
                <a:effectLst/>
                <a:latin typeface="-apple-system"/>
              </a:rPr>
              <a:t>）处理，然后通过池化层（</a:t>
            </a:r>
            <a:r>
              <a:rPr lang="en-US" altLang="zh-CN" b="0" i="0">
                <a:solidFill>
                  <a:srgbClr val="060607"/>
                </a:solidFill>
                <a:effectLst/>
                <a:latin typeface="-apple-system"/>
              </a:rPr>
              <a:t>Pooling</a:t>
            </a:r>
            <a:r>
              <a:rPr lang="zh-CN" altLang="en-US" b="0" i="0">
                <a:solidFill>
                  <a:srgbClr val="060607"/>
                </a:solidFill>
                <a:effectLst/>
                <a:latin typeface="-apple-system"/>
              </a:rPr>
              <a:t>）进行降维，最后通过分割（</a:t>
            </a:r>
            <a:r>
              <a:rPr lang="en-US" altLang="zh-CN" b="0" i="0">
                <a:solidFill>
                  <a:srgbClr val="060607"/>
                </a:solidFill>
                <a:effectLst/>
                <a:latin typeface="-apple-system"/>
              </a:rPr>
              <a:t>Split</a:t>
            </a:r>
            <a:r>
              <a:rPr lang="zh-CN" altLang="en-US" b="0" i="0">
                <a:solidFill>
                  <a:srgbClr val="060607"/>
                </a:solidFill>
                <a:effectLst/>
                <a:latin typeface="-apple-system"/>
              </a:rPr>
              <a:t>）操作将信息分开处理。</a:t>
            </a: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10</a:t>
            </a:fld>
            <a:endParaRPr lang="en-US"/>
          </a:p>
        </p:txBody>
      </p:sp>
    </p:spTree>
    <p:extLst>
      <p:ext uri="{BB962C8B-B14F-4D97-AF65-F5344CB8AC3E}">
        <p14:creationId xmlns:p14="http://schemas.microsoft.com/office/powerpoint/2010/main" val="171357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u="sng">
                <a:solidFill>
                  <a:srgbClr val="060607"/>
                </a:solidFill>
                <a:effectLst/>
                <a:latin typeface="-apple-system"/>
              </a:rPr>
              <a:t>动作（</a:t>
            </a:r>
            <a:r>
              <a:rPr lang="en-US" altLang="zh-CN" b="1" u="sng">
                <a:solidFill>
                  <a:srgbClr val="060607"/>
                </a:solidFill>
                <a:effectLst/>
                <a:latin typeface="-apple-system"/>
              </a:rPr>
              <a:t>Action</a:t>
            </a:r>
            <a:r>
              <a:rPr lang="zh-CN" altLang="en-US" b="1" u="sng">
                <a:solidFill>
                  <a:srgbClr val="060607"/>
                </a:solidFill>
                <a:effectLst/>
                <a:latin typeface="-apple-system"/>
              </a:rPr>
              <a:t>）</a:t>
            </a:r>
          </a:p>
          <a:p>
            <a:pPr algn="l">
              <a:buFont typeface="Arial" panose="020B0604020202020204" pitchFamily="34" charset="0"/>
              <a:buChar char="•"/>
            </a:pPr>
            <a:r>
              <a:rPr lang="zh-CN" altLang="en-US" b="1" i="0">
                <a:solidFill>
                  <a:srgbClr val="060607"/>
                </a:solidFill>
                <a:effectLst/>
                <a:latin typeface="-apple-system"/>
              </a:rPr>
              <a:t>动作掩码（</a:t>
            </a:r>
            <a:r>
              <a:rPr lang="en-US" altLang="zh-CN" b="1" i="0">
                <a:solidFill>
                  <a:srgbClr val="060607"/>
                </a:solidFill>
                <a:effectLst/>
                <a:latin typeface="-apple-system"/>
              </a:rPr>
              <a:t>Action Mask</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通过全连接层（</a:t>
            </a:r>
            <a:r>
              <a:rPr lang="en-US" altLang="zh-CN" b="0" i="0">
                <a:solidFill>
                  <a:srgbClr val="060607"/>
                </a:solidFill>
                <a:effectLst/>
                <a:latin typeface="-apple-system"/>
              </a:rPr>
              <a:t>FC</a:t>
            </a:r>
            <a:r>
              <a:rPr lang="zh-CN" altLang="en-US" b="0" i="0">
                <a:solidFill>
                  <a:srgbClr val="060607"/>
                </a:solidFill>
                <a:effectLst/>
                <a:latin typeface="-apple-system"/>
              </a:rPr>
              <a:t>）和</a:t>
            </a:r>
            <a:r>
              <a:rPr lang="en-US" altLang="zh-CN" b="0" i="0">
                <a:solidFill>
                  <a:srgbClr val="060607"/>
                </a:solidFill>
                <a:effectLst/>
                <a:latin typeface="-apple-system"/>
              </a:rPr>
              <a:t>ReLU</a:t>
            </a:r>
            <a:r>
              <a:rPr lang="zh-CN" altLang="en-US" b="0" i="0">
                <a:solidFill>
                  <a:srgbClr val="060607"/>
                </a:solidFill>
                <a:effectLst/>
                <a:latin typeface="-apple-system"/>
              </a:rPr>
              <a:t>激活函数处理，用于确定哪些动作是合法的。</a:t>
            </a:r>
          </a:p>
          <a:p>
            <a:pPr algn="l">
              <a:buFont typeface="Arial" panose="020B0604020202020204" pitchFamily="34" charset="0"/>
              <a:buChar char="•"/>
            </a:pPr>
            <a:r>
              <a:rPr lang="en-US" altLang="zh-CN" b="1" i="0">
                <a:solidFill>
                  <a:srgbClr val="060607"/>
                </a:solidFill>
                <a:effectLst/>
                <a:latin typeface="-apple-system"/>
              </a:rPr>
              <a:t>LSTM</a:t>
            </a:r>
            <a:r>
              <a:rPr lang="en-US" altLang="zh-CN" b="0" i="0">
                <a:solidFill>
                  <a:srgbClr val="060607"/>
                </a:solidFill>
                <a:effectLst/>
                <a:latin typeface="-apple-system"/>
              </a:rPr>
              <a:t>: </a:t>
            </a:r>
            <a:r>
              <a:rPr lang="zh-CN" altLang="en-US" b="0" i="0">
                <a:solidFill>
                  <a:srgbClr val="060607"/>
                </a:solidFill>
                <a:effectLst/>
                <a:latin typeface="-apple-system"/>
              </a:rPr>
              <a:t>用于处理序列数据，如游戏的状态变化。</a:t>
            </a:r>
          </a:p>
          <a:p>
            <a:pPr algn="l">
              <a:buFont typeface="Arial" panose="020B0604020202020204" pitchFamily="34" charset="0"/>
              <a:buChar char="•"/>
            </a:pPr>
            <a:r>
              <a:rPr lang="zh-CN" altLang="en-US" b="1" i="0">
                <a:solidFill>
                  <a:srgbClr val="060607"/>
                </a:solidFill>
                <a:effectLst/>
                <a:latin typeface="-apple-system"/>
              </a:rPr>
              <a:t>注意力机制（</a:t>
            </a:r>
            <a:r>
              <a:rPr lang="en-US" altLang="zh-CN" b="1" i="0">
                <a:solidFill>
                  <a:srgbClr val="060607"/>
                </a:solidFill>
                <a:effectLst/>
                <a:latin typeface="-apple-system"/>
              </a:rPr>
              <a:t>Attention</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用于聚焦于重要的游戏单位。</a:t>
            </a:r>
          </a:p>
          <a:p>
            <a:pPr algn="l">
              <a:buFont typeface="Arial" panose="020B0604020202020204" pitchFamily="34" charset="0"/>
              <a:buChar char="•"/>
            </a:pPr>
            <a:r>
              <a:rPr lang="zh-CN" altLang="en-US" b="1" i="0">
                <a:solidFill>
                  <a:srgbClr val="060607"/>
                </a:solidFill>
                <a:effectLst/>
                <a:latin typeface="-apple-system"/>
              </a:rPr>
              <a:t>嵌入单元键（</a:t>
            </a:r>
            <a:r>
              <a:rPr lang="en-US" altLang="zh-CN" b="1" i="0">
                <a:solidFill>
                  <a:srgbClr val="060607"/>
                </a:solidFill>
                <a:effectLst/>
                <a:latin typeface="-apple-system"/>
              </a:rPr>
              <a:t>Embedded unit keys</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用于在注意力机制中表示不同的游戏单位。</a:t>
            </a:r>
          </a:p>
          <a:p>
            <a:pPr algn="l">
              <a:buFont typeface="Arial" panose="020B0604020202020204" pitchFamily="34" charset="0"/>
              <a:buChar char="•"/>
            </a:pPr>
            <a:r>
              <a:rPr lang="zh-CN" altLang="en-US" b="1" i="0">
                <a:solidFill>
                  <a:srgbClr val="060607"/>
                </a:solidFill>
                <a:effectLst/>
                <a:latin typeface="-apple-system"/>
              </a:rPr>
              <a:t>值（</a:t>
            </a:r>
            <a:r>
              <a:rPr lang="en-US" altLang="zh-CN" b="1" i="0">
                <a:solidFill>
                  <a:srgbClr val="060607"/>
                </a:solidFill>
                <a:effectLst/>
                <a:latin typeface="-apple-system"/>
              </a:rPr>
              <a:t>Value</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用于评估当前游戏状态的价值。</a:t>
            </a:r>
          </a:p>
          <a:p>
            <a:pPr algn="l">
              <a:buFont typeface="Arial" panose="020B0604020202020204" pitchFamily="34" charset="0"/>
              <a:buChar char="•"/>
            </a:pPr>
            <a:r>
              <a:rPr lang="zh-CN" altLang="en-US" b="1" i="0">
                <a:solidFill>
                  <a:srgbClr val="060607"/>
                </a:solidFill>
                <a:effectLst/>
                <a:latin typeface="-apple-system"/>
              </a:rPr>
              <a:t>策略（</a:t>
            </a:r>
            <a:r>
              <a:rPr lang="en-US" altLang="zh-CN" b="1" i="0">
                <a:solidFill>
                  <a:srgbClr val="060607"/>
                </a:solidFill>
                <a:effectLst/>
                <a:latin typeface="-apple-system"/>
              </a:rPr>
              <a:t>Policy</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通过全连接层（</a:t>
            </a:r>
            <a:r>
              <a:rPr lang="en-US" altLang="zh-CN" b="0" i="0">
                <a:solidFill>
                  <a:srgbClr val="060607"/>
                </a:solidFill>
                <a:effectLst/>
                <a:latin typeface="-apple-system"/>
              </a:rPr>
              <a:t>FC</a:t>
            </a:r>
            <a:r>
              <a:rPr lang="zh-CN" altLang="en-US" b="0" i="0">
                <a:solidFill>
                  <a:srgbClr val="060607"/>
                </a:solidFill>
                <a:effectLst/>
                <a:latin typeface="-apple-system"/>
              </a:rPr>
              <a:t>）处理，用于决定执行哪个动作。</a:t>
            </a:r>
          </a:p>
          <a:p>
            <a:pPr algn="l"/>
            <a:r>
              <a:rPr lang="zh-CN" altLang="en-US" b="1" i="0" u="sng">
                <a:solidFill>
                  <a:srgbClr val="060607"/>
                </a:solidFill>
                <a:effectLst/>
                <a:latin typeface="-apple-system"/>
              </a:rPr>
              <a:t>动作输出</a:t>
            </a:r>
          </a:p>
          <a:p>
            <a:pPr algn="l">
              <a:buFont typeface="Arial" panose="020B0604020202020204" pitchFamily="34" charset="0"/>
              <a:buChar char="•"/>
            </a:pPr>
            <a:r>
              <a:rPr lang="zh-CN" altLang="en-US" b="1" i="0">
                <a:solidFill>
                  <a:srgbClr val="060607"/>
                </a:solidFill>
                <a:effectLst/>
                <a:latin typeface="-apple-system"/>
              </a:rPr>
              <a:t>按钮（</a:t>
            </a:r>
            <a:r>
              <a:rPr lang="en-US" altLang="zh-CN" b="1" i="0">
                <a:solidFill>
                  <a:srgbClr val="060607"/>
                </a:solidFill>
                <a:effectLst/>
                <a:latin typeface="-apple-system"/>
              </a:rPr>
              <a:t>Button</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可能指的是游戏中的某个操作按钮。</a:t>
            </a:r>
          </a:p>
          <a:p>
            <a:pPr algn="l">
              <a:buFont typeface="Arial" panose="020B0604020202020204" pitchFamily="34" charset="0"/>
              <a:buChar char="•"/>
            </a:pPr>
            <a:r>
              <a:rPr lang="zh-CN" altLang="en-US" b="1" i="0">
                <a:solidFill>
                  <a:srgbClr val="060607"/>
                </a:solidFill>
                <a:effectLst/>
                <a:latin typeface="-apple-system"/>
              </a:rPr>
              <a:t>移动（</a:t>
            </a:r>
            <a:r>
              <a:rPr lang="en-US" altLang="zh-CN" b="1" i="0">
                <a:solidFill>
                  <a:srgbClr val="060607"/>
                </a:solidFill>
                <a:effectLst/>
                <a:latin typeface="-apple-system"/>
              </a:rPr>
              <a:t>Move_X, Move_Y</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控制游戏单位的移动。</a:t>
            </a:r>
          </a:p>
          <a:p>
            <a:pPr algn="l">
              <a:buFont typeface="Arial" panose="020B0604020202020204" pitchFamily="34" charset="0"/>
              <a:buChar char="•"/>
            </a:pPr>
            <a:r>
              <a:rPr lang="zh-CN" altLang="en-US" b="1" i="0">
                <a:solidFill>
                  <a:srgbClr val="060607"/>
                </a:solidFill>
                <a:effectLst/>
                <a:latin typeface="-apple-system"/>
              </a:rPr>
              <a:t>偏移（</a:t>
            </a:r>
            <a:r>
              <a:rPr lang="en-US" altLang="zh-CN" b="1" i="0">
                <a:solidFill>
                  <a:srgbClr val="060607"/>
                </a:solidFill>
                <a:effectLst/>
                <a:latin typeface="-apple-system"/>
              </a:rPr>
              <a:t>Offset_X, Offset_Y</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可能用于微调移动的位置。</a:t>
            </a:r>
          </a:p>
          <a:p>
            <a:pPr algn="l">
              <a:buFont typeface="Arial" panose="020B0604020202020204" pitchFamily="34" charset="0"/>
              <a:buChar char="•"/>
            </a:pPr>
            <a:r>
              <a:rPr lang="zh-CN" altLang="en-US" b="1" i="0">
                <a:solidFill>
                  <a:srgbClr val="060607"/>
                </a:solidFill>
                <a:effectLst/>
                <a:latin typeface="-apple-system"/>
              </a:rPr>
              <a:t>目标单元（</a:t>
            </a:r>
            <a:r>
              <a:rPr lang="en-US" altLang="zh-CN" b="1" i="0">
                <a:solidFill>
                  <a:srgbClr val="060607"/>
                </a:solidFill>
                <a:effectLst/>
                <a:latin typeface="-apple-system"/>
              </a:rPr>
              <a:t>Target Unit</a:t>
            </a:r>
            <a:r>
              <a:rPr lang="zh-CN" altLang="en-US" b="1" i="0">
                <a:solidFill>
                  <a:srgbClr val="060607"/>
                </a:solidFill>
                <a:effectLst/>
                <a:latin typeface="-apple-system"/>
              </a:rPr>
              <a:t>）</a:t>
            </a:r>
            <a:r>
              <a:rPr lang="en-US" altLang="zh-CN" b="0" i="0">
                <a:solidFill>
                  <a:srgbClr val="060607"/>
                </a:solidFill>
                <a:effectLst/>
                <a:latin typeface="-apple-system"/>
              </a:rPr>
              <a:t>: </a:t>
            </a:r>
            <a:r>
              <a:rPr lang="zh-CN" altLang="en-US" b="0" i="0">
                <a:solidFill>
                  <a:srgbClr val="060607"/>
                </a:solidFill>
                <a:effectLst/>
                <a:latin typeface="-apple-system"/>
              </a:rPr>
              <a:t>选择要攻击或互动的游戏单位。</a:t>
            </a:r>
          </a:p>
          <a:p>
            <a:pPr algn="l"/>
            <a:r>
              <a:rPr lang="zh-CN" altLang="en-US" b="0" i="0">
                <a:solidFill>
                  <a:srgbClr val="060607"/>
                </a:solidFill>
                <a:effectLst/>
                <a:latin typeface="-apple-system"/>
              </a:rPr>
              <a:t>这个模型架构结合了多种深度学习技术，包括卷积神经网络（</a:t>
            </a:r>
            <a:r>
              <a:rPr lang="en-US" altLang="zh-CN" b="0" i="0">
                <a:solidFill>
                  <a:srgbClr val="060607"/>
                </a:solidFill>
                <a:effectLst/>
                <a:latin typeface="-apple-system"/>
              </a:rPr>
              <a:t>CNN</a:t>
            </a:r>
            <a:r>
              <a:rPr lang="zh-CN" altLang="en-US" b="0" i="0">
                <a:solidFill>
                  <a:srgbClr val="060607"/>
                </a:solidFill>
                <a:effectLst/>
                <a:latin typeface="-apple-system"/>
              </a:rPr>
              <a:t>）、长短期记忆网络（</a:t>
            </a:r>
            <a:r>
              <a:rPr lang="en-US" altLang="zh-CN" b="0" i="0">
                <a:solidFill>
                  <a:srgbClr val="060607"/>
                </a:solidFill>
                <a:effectLst/>
                <a:latin typeface="-apple-system"/>
              </a:rPr>
              <a:t>LSTM</a:t>
            </a:r>
            <a:r>
              <a:rPr lang="zh-CN" altLang="en-US" b="0" i="0">
                <a:solidFill>
                  <a:srgbClr val="060607"/>
                </a:solidFill>
                <a:effectLst/>
                <a:latin typeface="-apple-system"/>
              </a:rPr>
              <a:t>）、注意力机制和全连接网络，以处理复杂的游戏环境并做出决策。</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060607"/>
                </a:solidFill>
                <a:effectLst/>
                <a:latin typeface="-apple-system"/>
              </a:rPr>
              <a:t>图像中的空间特征，如物体的形状和位置</a:t>
            </a:r>
            <a:r>
              <a:rPr lang="en-US" altLang="zh-CN" b="0" i="0">
                <a:solidFill>
                  <a:srgbClr val="060607"/>
                </a:solidFill>
                <a:effectLst/>
                <a:latin typeface="-apple-system"/>
              </a:rPr>
              <a:t>;</a:t>
            </a:r>
            <a:r>
              <a:rPr lang="zh-CN" altLang="en-US" b="0" i="0">
                <a:solidFill>
                  <a:srgbClr val="060607"/>
                </a:solidFill>
                <a:effectLst/>
                <a:latin typeface="-apple-system"/>
              </a:rPr>
              <a:t> 时间、分数</a:t>
            </a:r>
            <a:r>
              <a:rPr lang="en-US" altLang="zh-CN" b="0" i="0">
                <a:solidFill>
                  <a:srgbClr val="060607"/>
                </a:solidFill>
                <a:effectLst/>
                <a:latin typeface="-apple-system"/>
              </a:rPr>
              <a:t>;</a:t>
            </a:r>
            <a:r>
              <a:rPr lang="zh-CN" altLang="en-US" b="0" i="0">
                <a:solidFill>
                  <a:srgbClr val="060607"/>
                </a:solidFill>
                <a:effectLst/>
                <a:latin typeface="-apple-system"/>
              </a:rPr>
              <a:t> 确定哪些部分的信息更重要</a:t>
            </a:r>
            <a:endParaRPr lang="en-US" altLang="zh-CN"/>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11</a:t>
            </a:fld>
            <a:endParaRPr lang="en-US"/>
          </a:p>
        </p:txBody>
      </p:sp>
    </p:spTree>
    <p:extLst>
      <p:ext uri="{BB962C8B-B14F-4D97-AF65-F5344CB8AC3E}">
        <p14:creationId xmlns:p14="http://schemas.microsoft.com/office/powerpoint/2010/main" val="396918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a:solidFill>
                  <a:srgbClr val="060607"/>
                </a:solidFill>
                <a:effectLst/>
                <a:latin typeface="-apple-system"/>
              </a:rPr>
              <a:t>处理层</a:t>
            </a:r>
            <a:r>
              <a:rPr lang="zh-CN" altLang="en-US" b="0" i="0">
                <a:solidFill>
                  <a:srgbClr val="060607"/>
                </a:solidFill>
                <a:effectLst/>
                <a:latin typeface="-apple-system"/>
              </a:rPr>
              <a:t>：</a:t>
            </a:r>
          </a:p>
          <a:p>
            <a:pPr marL="742950" lvl="1" indent="-285750" algn="l">
              <a:buFont typeface="+mj-lt"/>
              <a:buAutoNum type="arabicPeriod"/>
            </a:pPr>
            <a:r>
              <a:rPr lang="en-US" altLang="zh-CN" b="1" i="0">
                <a:solidFill>
                  <a:srgbClr val="060607"/>
                </a:solidFill>
                <a:effectLst/>
                <a:latin typeface="-apple-system"/>
              </a:rPr>
              <a:t>FC</a:t>
            </a:r>
            <a:r>
              <a:rPr lang="zh-CN" altLang="en-US" b="1" i="0">
                <a:solidFill>
                  <a:srgbClr val="060607"/>
                </a:solidFill>
                <a:effectLst/>
                <a:latin typeface="-apple-system"/>
              </a:rPr>
              <a:t>（全连接层）</a:t>
            </a:r>
            <a:r>
              <a:rPr lang="zh-CN" altLang="en-US" b="0" i="0">
                <a:solidFill>
                  <a:srgbClr val="060607"/>
                </a:solidFill>
                <a:effectLst/>
                <a:latin typeface="-apple-system"/>
              </a:rPr>
              <a:t>：将特征转换为适合后续处理的格式。</a:t>
            </a:r>
          </a:p>
          <a:p>
            <a:pPr marL="742950" lvl="1" indent="-285750" algn="l">
              <a:buFont typeface="+mj-lt"/>
              <a:buAutoNum type="arabicPeriod"/>
            </a:pPr>
            <a:r>
              <a:rPr lang="en-US" altLang="zh-CN" b="1" i="0">
                <a:solidFill>
                  <a:srgbClr val="060607"/>
                </a:solidFill>
                <a:effectLst/>
                <a:latin typeface="-apple-system"/>
              </a:rPr>
              <a:t>LSTM</a:t>
            </a:r>
            <a:r>
              <a:rPr lang="zh-CN" altLang="en-US" b="1" i="0">
                <a:solidFill>
                  <a:srgbClr val="060607"/>
                </a:solidFill>
                <a:effectLst/>
                <a:latin typeface="-apple-system"/>
              </a:rPr>
              <a:t>（长短期记忆网络）</a:t>
            </a:r>
            <a:r>
              <a:rPr lang="zh-CN" altLang="en-US" b="0" i="0">
                <a:solidFill>
                  <a:srgbClr val="060607"/>
                </a:solidFill>
                <a:effectLst/>
                <a:latin typeface="-apple-system"/>
              </a:rPr>
              <a:t>：处理序列数据，管理游戏中的长期依赖关系。</a:t>
            </a:r>
            <a:r>
              <a:rPr lang="zh-CN" altLang="en-US" b="0" i="0">
                <a:solidFill>
                  <a:srgbClr val="191B1F"/>
                </a:solidFill>
                <a:effectLst/>
                <a:latin typeface="-apple-system"/>
              </a:rPr>
              <a:t>让</a:t>
            </a:r>
            <a:r>
              <a:rPr lang="en-US" altLang="zh-CN" b="0" i="0">
                <a:solidFill>
                  <a:srgbClr val="191B1F"/>
                </a:solidFill>
                <a:effectLst/>
                <a:latin typeface="-apple-system"/>
              </a:rPr>
              <a:t>LSTM</a:t>
            </a:r>
            <a:r>
              <a:rPr lang="zh-CN" altLang="en-US" b="0" i="0">
                <a:solidFill>
                  <a:srgbClr val="191B1F"/>
                </a:solidFill>
                <a:effectLst/>
                <a:latin typeface="-apple-system"/>
              </a:rPr>
              <a:t>一次接收多个时间步信息来学习这些时间步之间的关联信息，从而让</a:t>
            </a:r>
            <a:r>
              <a:rPr lang="en-US" altLang="zh-CN" b="0" i="0">
                <a:solidFill>
                  <a:srgbClr val="191B1F"/>
                </a:solidFill>
                <a:effectLst/>
                <a:latin typeface="-apple-system"/>
              </a:rPr>
              <a:t>LSTM</a:t>
            </a:r>
            <a:r>
              <a:rPr lang="zh-CN" altLang="en-US" b="0" i="0">
                <a:solidFill>
                  <a:srgbClr val="191B1F"/>
                </a:solidFill>
                <a:effectLst/>
                <a:latin typeface="-apple-system"/>
              </a:rPr>
              <a:t>帮助英雄学习技能组合，</a:t>
            </a:r>
            <a:endParaRPr lang="en-US" altLang="zh-CN" b="0" i="0">
              <a:solidFill>
                <a:srgbClr val="191B1F"/>
              </a:solidFill>
              <a:effectLst/>
              <a:latin typeface="-apple-system"/>
            </a:endParaRPr>
          </a:p>
          <a:p>
            <a:pPr marL="457200" lvl="1" indent="0" algn="l">
              <a:buFont typeface="+mj-lt"/>
              <a:buNone/>
            </a:pPr>
            <a:r>
              <a:rPr lang="zh-CN" altLang="en-US" b="0" i="0">
                <a:solidFill>
                  <a:srgbClr val="191B1F"/>
                </a:solidFill>
                <a:effectLst/>
                <a:latin typeface="-apple-system"/>
              </a:rPr>
              <a:t>并选择英雄应该关注的点应该在主画面和小地图的哪个方面，进而综合输出合理的动作。</a:t>
            </a:r>
            <a:r>
              <a:rPr lang="zh-CN" altLang="en-US" b="0" i="0">
                <a:solidFill>
                  <a:srgbClr val="060607"/>
                </a:solidFill>
                <a:effectLst/>
                <a:latin typeface="-apple-system"/>
              </a:rPr>
              <a:t>使用</a:t>
            </a:r>
            <a:r>
              <a:rPr lang="en-US" altLang="zh-CN" b="0" i="0">
                <a:solidFill>
                  <a:srgbClr val="060607"/>
                </a:solidFill>
                <a:effectLst/>
                <a:latin typeface="-apple-system"/>
              </a:rPr>
              <a:t>LSTM</a:t>
            </a:r>
            <a:r>
              <a:rPr lang="zh-CN" altLang="en-US" b="0" i="0">
                <a:solidFill>
                  <a:srgbClr val="060607"/>
                </a:solidFill>
                <a:effectLst/>
                <a:latin typeface="-apple-system"/>
              </a:rPr>
              <a:t>来维护步骤之间的记忆。</a:t>
            </a:r>
          </a:p>
          <a:p>
            <a:pPr marL="742950" lvl="1" indent="-285750" algn="l">
              <a:buFont typeface="+mj-lt"/>
              <a:buAutoNum type="arabicPeriod"/>
            </a:pPr>
            <a:r>
              <a:rPr lang="en-US" altLang="zh-CN" b="1" i="0">
                <a:solidFill>
                  <a:srgbClr val="060607"/>
                </a:solidFill>
                <a:effectLst/>
                <a:latin typeface="-apple-system"/>
              </a:rPr>
              <a:t>Attention Keys</a:t>
            </a:r>
            <a:r>
              <a:rPr lang="zh-CN" altLang="en-US" b="0" i="0">
                <a:solidFill>
                  <a:srgbClr val="060607"/>
                </a:solidFill>
                <a:effectLst/>
                <a:latin typeface="-apple-system"/>
              </a:rPr>
              <a:t>：用于目标选择，帮助</a:t>
            </a:r>
            <a:r>
              <a:rPr lang="en-US" altLang="zh-CN" b="0" i="0">
                <a:solidFill>
                  <a:srgbClr val="060607"/>
                </a:solidFill>
                <a:effectLst/>
                <a:latin typeface="-apple-system"/>
              </a:rPr>
              <a:t>AI</a:t>
            </a:r>
            <a:r>
              <a:rPr lang="zh-CN" altLang="en-US" b="0" i="0">
                <a:solidFill>
                  <a:srgbClr val="060607"/>
                </a:solidFill>
                <a:effectLst/>
                <a:latin typeface="-apple-system"/>
              </a:rPr>
              <a:t>决定应该攻击哪个单位。为了帮助选择目标，使用了目标注意力机制，它将</a:t>
            </a:r>
            <a:r>
              <a:rPr lang="en-US" altLang="zh-CN" b="0" i="0">
                <a:solidFill>
                  <a:srgbClr val="060607"/>
                </a:solidFill>
                <a:effectLst/>
                <a:latin typeface="-apple-system"/>
              </a:rPr>
              <a:t>LSTM</a:t>
            </a:r>
            <a:r>
              <a:rPr lang="zh-CN" altLang="en-US" b="0" i="0">
                <a:solidFill>
                  <a:srgbClr val="060607"/>
                </a:solidFill>
                <a:effectLst/>
                <a:latin typeface="-apple-system"/>
              </a:rPr>
              <a:t>之后的编码视为查询，游戏单元编码堆栈视为注意力键。</a:t>
            </a:r>
            <a:endParaRPr lang="en-US" altLang="zh-CN" b="0" i="0">
              <a:solidFill>
                <a:srgbClr val="060607"/>
              </a:solidFill>
              <a:effectLst/>
              <a:latin typeface="-apple-system"/>
            </a:endParaRPr>
          </a:p>
          <a:p>
            <a:pPr marL="742950" lvl="1" indent="-285750" algn="l">
              <a:buFont typeface="+mj-lt"/>
              <a:buAutoNum type="arabicPeriod"/>
            </a:pPr>
            <a:r>
              <a:rPr lang="zh-CN" altLang="en-US" b="0" i="0">
                <a:solidFill>
                  <a:srgbClr val="060607"/>
                </a:solidFill>
                <a:effectLst/>
                <a:latin typeface="-apple-system"/>
              </a:rPr>
              <a:t>为了帮助选择目标，使用了目标注意力机制，它将</a:t>
            </a:r>
            <a:r>
              <a:rPr lang="en-US" altLang="zh-CN" b="0" i="0">
                <a:solidFill>
                  <a:srgbClr val="060607"/>
                </a:solidFill>
                <a:effectLst/>
                <a:latin typeface="-apple-system"/>
              </a:rPr>
              <a:t>LSTM</a:t>
            </a:r>
            <a:r>
              <a:rPr lang="zh-CN" altLang="en-US" b="0" i="0">
                <a:solidFill>
                  <a:srgbClr val="060607"/>
                </a:solidFill>
                <a:effectLst/>
                <a:latin typeface="-apple-system"/>
              </a:rPr>
              <a:t>之后的编码视为查询，游戏单元编码堆栈视为注意力键。</a:t>
            </a:r>
            <a:endParaRPr lang="en-US" altLang="zh-CN" b="0" i="0">
              <a:solidFill>
                <a:srgbClr val="060607"/>
              </a:solidFill>
              <a:effectLst/>
              <a:latin typeface="-apple-system"/>
            </a:endParaRPr>
          </a:p>
          <a:p>
            <a:pPr marL="742950" lvl="1" indent="-285750" algn="l">
              <a:buFont typeface="+mj-lt"/>
              <a:buAutoNum type="arabicPeriod"/>
            </a:pPr>
            <a:endParaRPr lang="zh-CN" altLang="en-US" b="0" i="0">
              <a:solidFill>
                <a:srgbClr val="060607"/>
              </a:solidFill>
              <a:effectLst/>
              <a:latin typeface="-apple-system"/>
            </a:endParaRPr>
          </a:p>
          <a:p>
            <a:endParaRPr lang="en-US"/>
          </a:p>
        </p:txBody>
      </p:sp>
      <p:sp>
        <p:nvSpPr>
          <p:cNvPr id="4" name="灯片编号占位符 3"/>
          <p:cNvSpPr>
            <a:spLocks noGrp="1"/>
          </p:cNvSpPr>
          <p:nvPr>
            <p:ph type="sldNum" sz="quarter" idx="5"/>
          </p:nvPr>
        </p:nvSpPr>
        <p:spPr/>
        <p:txBody>
          <a:bodyPr/>
          <a:lstStyle/>
          <a:p>
            <a:fld id="{582B44AB-E766-404D-85A1-06018E740D4D}" type="slidenum">
              <a:rPr lang="en-US" smtClean="0"/>
              <a:t>12</a:t>
            </a:fld>
            <a:endParaRPr lang="en-US"/>
          </a:p>
        </p:txBody>
      </p:sp>
    </p:spTree>
    <p:extLst>
      <p:ext uri="{BB962C8B-B14F-4D97-AF65-F5344CB8AC3E}">
        <p14:creationId xmlns:p14="http://schemas.microsoft.com/office/powerpoint/2010/main" val="247673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Master" Target="../slideMasters/slideMaster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microsoft.com/office/2007/relationships/hdphoto" Target="../media/hdphoto1.wdp"/><Relationship Id="rId4" Type="http://schemas.openxmlformats.org/officeDocument/2006/relationships/tags" Target="../tags/tag18.xml"/><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microsoft.com/office/2007/relationships/hdphoto" Target="../media/hdphoto2.wdp"/><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4.png"/><Relationship Id="rId2" Type="http://schemas.openxmlformats.org/officeDocument/2006/relationships/tags" Target="../tags/tag23.xml"/><Relationship Id="rId16" Type="http://schemas.openxmlformats.org/officeDocument/2006/relationships/image" Target="../media/image3.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slideMaster" Target="../slideMasters/slideMaster1.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microsoft.com/office/2007/relationships/hdphoto" Target="../media/hdphoto2.wdp"/><Relationship Id="rId2" Type="http://schemas.openxmlformats.org/officeDocument/2006/relationships/tags" Target="../tags/tag37.xml"/><Relationship Id="rId16" Type="http://schemas.openxmlformats.org/officeDocument/2006/relationships/image" Target="../media/image4.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Master" Target="../slideMasters/slideMaster1.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B1C22-60EE-26BF-B78E-8F849FE848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51E4966F-C139-237B-67D5-B4F30E689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8AFFA9F6-4C08-F8D4-9917-43D7575D9D08}"/>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CEB656F3-34D7-5E49-B1C6-EC1563FA048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CC0F3DD-FB89-8B8F-51E5-E9AB3A94301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00325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9FD0B-2B5E-AAA0-1304-7CD93907164A}"/>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DE3F4817-DA0D-2E0B-6BE1-5F306F4DBF0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78A90BD-5824-348D-6162-9DD126DE9767}"/>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94CF05E5-3A6A-BB8D-A856-C65E0C2980D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00AC8CA-AFA7-2EC8-A3BB-27EDD36D09A7}"/>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50998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ACB0A8-0F4C-F4CE-05C1-55EA15CEB85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30B7538-2831-182E-A27B-02278C5979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51DA675-27EE-9655-A57C-0746E2D6776B}"/>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E459E963-FF79-AD92-7945-18AC5F8863E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54979B6-0D3C-D511-1093-3EE3AF0C9518}"/>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780675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1" name="任意多边形: 形状 20"/>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userDrawn="1">
            <p:custDataLst>
              <p:tags r:id="rId2"/>
            </p:custDataLst>
          </p:nvPr>
        </p:nvSpPr>
        <p:spPr>
          <a:xfrm>
            <a:off x="1520410" y="1352910"/>
            <a:ext cx="4186489" cy="4186489"/>
          </a:xfrm>
          <a:prstGeom prst="ellipse">
            <a:avLst/>
          </a:prstGeom>
          <a:gradFill flip="none" rotWithShape="1">
            <a:gsLst>
              <a:gs pos="56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custDataLst>
              <p:tags r:id="rId3"/>
            </p:custDataLst>
          </p:nvPr>
        </p:nvPicPr>
        <p:blipFill rotWithShape="1">
          <a:blip r:embed="rId16">
            <a:extLst>
              <a:ext uri="{28A0092B-C50C-407E-A947-70E740481C1C}">
                <a14:useLocalDpi xmlns:a14="http://schemas.microsoft.com/office/drawing/2010/main" val="0"/>
              </a:ext>
            </a:extLst>
          </a:blip>
          <a:srcRect l="23187" t="28863" r="15447" b="27063"/>
          <a:stretch>
            <a:fillRect/>
          </a:stretch>
        </p:blipFill>
        <p:spPr>
          <a:xfrm>
            <a:off x="1338540" y="1630295"/>
            <a:ext cx="5096727" cy="3660491"/>
          </a:xfrm>
          <a:prstGeom prst="rect">
            <a:avLst/>
          </a:prstGeom>
        </p:spPr>
      </p:pic>
      <p:sp>
        <p:nvSpPr>
          <p:cNvPr id="2" name="标题 1"/>
          <p:cNvSpPr>
            <a:spLocks noGrp="1"/>
          </p:cNvSpPr>
          <p:nvPr userDrawn="1">
            <p:ph type="ctrTitle"/>
            <p:custDataLst>
              <p:tags r:id="rId4"/>
            </p:custDataLst>
          </p:nvPr>
        </p:nvSpPr>
        <p:spPr>
          <a:xfrm>
            <a:off x="6059488" y="1838014"/>
            <a:ext cx="5257800" cy="2154060"/>
          </a:xfrm>
        </p:spPr>
        <p:txBody>
          <a:bodyPr wrap="square" anchor="b">
            <a:normAutofit/>
          </a:bodyPr>
          <a:lstStyle>
            <a:lvl1pPr algn="r">
              <a:lnSpc>
                <a:spcPct val="100000"/>
              </a:lnSpc>
              <a:defRPr sz="6000">
                <a:solidFill>
                  <a:schemeClr val="tx2"/>
                </a:solidFill>
              </a:defRPr>
            </a:lvl1pPr>
          </a:lstStyle>
          <a:p>
            <a:r>
              <a:rPr lang="zh-CN" altLang="en-US" dirty="0"/>
              <a:t>单击此处编辑母版标题样式</a:t>
            </a:r>
          </a:p>
        </p:txBody>
      </p:sp>
      <p:sp>
        <p:nvSpPr>
          <p:cNvPr id="4" name="日期占位符 3"/>
          <p:cNvSpPr>
            <a:spLocks noGrp="1"/>
          </p:cNvSpPr>
          <p:nvPr userDrawn="1">
            <p:ph type="dt" sz="half" idx="10"/>
            <p:custDataLst>
              <p:tags r:id="rId5"/>
            </p:custDataLst>
          </p:nvPr>
        </p:nvSpPr>
        <p:spPr/>
        <p:txBody>
          <a:bodyPr wrap="square">
            <a:normAutofit/>
          </a:bodyPr>
          <a:lstStyle/>
          <a:p>
            <a:fld id="{5592522B-0F24-4480-B9DD-A9474A6880D6}" type="datetimeFigureOut">
              <a:rPr lang="zh-CN" altLang="en-US" smtClean="0"/>
              <a:t>2024/11/9</a:t>
            </a:fld>
            <a:endParaRPr lang="zh-CN" altLang="en-US"/>
          </a:p>
        </p:txBody>
      </p:sp>
      <p:sp>
        <p:nvSpPr>
          <p:cNvPr id="5" name="页脚占位符 4"/>
          <p:cNvSpPr>
            <a:spLocks noGrp="1"/>
          </p:cNvSpPr>
          <p:nvPr userDrawn="1">
            <p:ph type="ftr" sz="quarter" idx="11"/>
            <p:custDataLst>
              <p:tags r:id="rId6"/>
            </p:custDataLst>
          </p:nvPr>
        </p:nvSpPr>
        <p:spPr/>
        <p:txBody>
          <a:bodyPr>
            <a:normAutofit/>
          </a:bodyPr>
          <a:lstStyle/>
          <a:p>
            <a:endParaRPr lang="zh-CN" altLang="en-US" dirty="0"/>
          </a:p>
        </p:txBody>
      </p:sp>
      <p:sp>
        <p:nvSpPr>
          <p:cNvPr id="6" name="灯片编号占位符 5"/>
          <p:cNvSpPr>
            <a:spLocks noGrp="1"/>
          </p:cNvSpPr>
          <p:nvPr userDrawn="1">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userDrawn="1">
            <p:ph type="body" sz="quarter" idx="13" hasCustomPrompt="1"/>
            <p:custDataLst>
              <p:tags r:id="rId8"/>
            </p:custDataLst>
          </p:nvPr>
        </p:nvSpPr>
        <p:spPr>
          <a:xfrm>
            <a:off x="8424588" y="783400"/>
            <a:ext cx="2880000" cy="504000"/>
          </a:xfrm>
        </p:spPr>
        <p:txBody>
          <a:bodyPr wrap="square" anchor="ctr">
            <a:normAutofit/>
          </a:bodyPr>
          <a:lstStyle>
            <a:lvl1pPr marL="0" indent="0" algn="r">
              <a:lnSpc>
                <a:spcPct val="100000"/>
              </a:lnSpc>
              <a:buNone/>
              <a:defRPr sz="1400">
                <a:solidFill>
                  <a:schemeClr val="tx2"/>
                </a:solidFill>
              </a:defRPr>
            </a:lvl1pPr>
          </a:lstStyle>
          <a:p>
            <a:pPr lvl="0"/>
            <a:r>
              <a:rPr lang="zh-CN" altLang="en-US" dirty="0"/>
              <a:t>公司名</a:t>
            </a:r>
          </a:p>
        </p:txBody>
      </p:sp>
      <p:sp>
        <p:nvSpPr>
          <p:cNvPr id="24" name="署名占位符 10"/>
          <p:cNvSpPr>
            <a:spLocks noGrp="1"/>
          </p:cNvSpPr>
          <p:nvPr userDrawn="1">
            <p:ph type="body" sz="quarter" idx="17" hasCustomPrompt="1"/>
            <p:custDataLst>
              <p:tags r:id="rId9"/>
            </p:custDataLst>
          </p:nvPr>
        </p:nvSpPr>
        <p:spPr>
          <a:xfrm>
            <a:off x="8437288" y="4286496"/>
            <a:ext cx="2867300" cy="504000"/>
          </a:xfrm>
          <a:prstGeom prst="roundRect">
            <a:avLst>
              <a:gd name="adj" fmla="val 50000"/>
            </a:avLst>
          </a:prstGeom>
          <a:solidFill>
            <a:schemeClr val="accent1">
              <a:lumMod val="40000"/>
              <a:lumOff val="60000"/>
            </a:schemeClr>
          </a:solidFill>
          <a:ln>
            <a:solidFill>
              <a:schemeClr val="accent1">
                <a:lumMod val="40000"/>
                <a:lumOff val="60000"/>
              </a:schemeClr>
            </a:solidFill>
          </a:ln>
        </p:spPr>
        <p:txBody>
          <a:bodyPr wrap="square" anchor="ctr">
            <a:normAutofit/>
          </a:bodyPr>
          <a:lstStyle>
            <a:lvl1pPr marL="0" indent="0" algn="ctr">
              <a:lnSpc>
                <a:spcPct val="100000"/>
              </a:lnSpc>
              <a:buNone/>
              <a:defRPr sz="1400" b="1">
                <a:solidFill>
                  <a:srgbClr val="000000"/>
                </a:solidFill>
              </a:defRPr>
            </a:lvl1pPr>
          </a:lstStyle>
          <a:p>
            <a:pPr lvl="0"/>
            <a:r>
              <a:rPr lang="zh-CN" altLang="en-US" dirty="0"/>
              <a:t>署名</a:t>
            </a:r>
          </a:p>
        </p:txBody>
      </p:sp>
      <p:cxnSp>
        <p:nvCxnSpPr>
          <p:cNvPr id="11" name="直接连接符 10"/>
          <p:cNvCxnSpPr/>
          <p:nvPr userDrawn="1">
            <p:custDataLst>
              <p:tags r:id="rId10"/>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userDrawn="1">
            <p:custDataLst>
              <p:tags r:id="rId11"/>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0" name="椭圆 19"/>
          <p:cNvSpPr/>
          <p:nvPr userDrawn="1">
            <p:custDataLst>
              <p:tags r:id="rId12"/>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3" name="椭圆 22"/>
          <p:cNvSpPr/>
          <p:nvPr userDrawn="1">
            <p:custDataLst>
              <p:tags r:id="rId13"/>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14"/>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Tree>
    <p:extLst>
      <p:ext uri="{BB962C8B-B14F-4D97-AF65-F5344CB8AC3E}">
        <p14:creationId xmlns:p14="http://schemas.microsoft.com/office/powerpoint/2010/main" val="234536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12" name="任意多边形: 形状 11"/>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任意多边形: 形状 16"/>
          <p:cNvSpPr/>
          <p:nvPr userDrawn="1">
            <p:custDataLst>
              <p:tags r:id="rId2"/>
            </p:custDataLst>
          </p:nvPr>
        </p:nvSpPr>
        <p:spPr>
          <a:xfrm>
            <a:off x="10090688" y="210060"/>
            <a:ext cx="1891762" cy="1536190"/>
          </a:xfrm>
          <a:custGeom>
            <a:avLst/>
            <a:gdLst>
              <a:gd name="connsiteX0" fmla="*/ 0 w 1891762"/>
              <a:gd name="connsiteY0" fmla="*/ 0 h 1536190"/>
              <a:gd name="connsiteX1" fmla="*/ 1707445 w 1891762"/>
              <a:gd name="connsiteY1" fmla="*/ 0 h 1536190"/>
              <a:gd name="connsiteX2" fmla="*/ 1891762 w 1891762"/>
              <a:gd name="connsiteY2" fmla="*/ 184317 h 1536190"/>
              <a:gd name="connsiteX3" fmla="*/ 1891762 w 1891762"/>
              <a:gd name="connsiteY3" fmla="*/ 1509387 h 1536190"/>
              <a:gd name="connsiteX4" fmla="*/ 1770597 w 1891762"/>
              <a:gd name="connsiteY4" fmla="*/ 1527879 h 1536190"/>
              <a:gd name="connsiteX5" fmla="*/ 1606012 w 1891762"/>
              <a:gd name="connsiteY5" fmla="*/ 1536190 h 1536190"/>
              <a:gd name="connsiteX6" fmla="*/ 4598 w 1891762"/>
              <a:gd name="connsiteY6" fmla="*/ 91050 h 15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762" h="1536190">
                <a:moveTo>
                  <a:pt x="0" y="0"/>
                </a:moveTo>
                <a:lnTo>
                  <a:pt x="1707445" y="0"/>
                </a:lnTo>
                <a:cubicBezTo>
                  <a:pt x="1809240" y="0"/>
                  <a:pt x="1891762" y="82522"/>
                  <a:pt x="1891762" y="184317"/>
                </a:cubicBezTo>
                <a:lnTo>
                  <a:pt x="1891762" y="1509387"/>
                </a:lnTo>
                <a:lnTo>
                  <a:pt x="1770597" y="1527879"/>
                </a:lnTo>
                <a:cubicBezTo>
                  <a:pt x="1716483" y="1533375"/>
                  <a:pt x="1661576" y="1536190"/>
                  <a:pt x="1606012" y="1536190"/>
                </a:cubicBezTo>
                <a:cubicBezTo>
                  <a:pt x="772549" y="1536190"/>
                  <a:pt x="87032" y="902764"/>
                  <a:pt x="4598" y="91050"/>
                </a:cubicBezTo>
                <a:close/>
              </a:path>
            </a:pathLst>
          </a:custGeom>
          <a:solidFill>
            <a:schemeClr val="accent1">
              <a:lumMod val="60000"/>
              <a:lumOff val="40000"/>
              <a:alpha val="50000"/>
            </a:schemeClr>
          </a:solidFill>
          <a:ln w="1905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p:cNvPicPr>
            <a:picLocks noChangeAspect="1"/>
          </p:cNvPicPr>
          <p:nvPr userDrawn="1">
            <p:custDataLst>
              <p:tags r:id="rId3"/>
            </p:custDataLst>
          </p:nvPr>
        </p:nvPicPr>
        <p:blipFill rotWithShape="1">
          <a:blip r:embed="rId9" cstate="print">
            <a:extLst>
              <a:ext uri="{BEBA8EAE-BF5A-486C-A8C5-ECC9F3942E4B}">
                <a14:imgProps xmlns:a14="http://schemas.microsoft.com/office/drawing/2010/main">
                  <a14:imgLayer r:embed="rId10">
                    <a14:imgEffect>
                      <a14:brightnessContrast bright="1000" contrast="1000"/>
                    </a14:imgEffect>
                    <a14:imgEffect>
                      <a14:saturation sat="120000"/>
                    </a14:imgEffect>
                    <a14:imgEffect>
                      <a14:sharpenSoften amount="25000"/>
                    </a14:imgEffect>
                  </a14:imgLayer>
                </a14:imgProps>
              </a:ext>
              <a:ext uri="{28A0092B-C50C-407E-A947-70E740481C1C}">
                <a14:useLocalDpi xmlns:a14="http://schemas.microsoft.com/office/drawing/2010/main" val="0"/>
              </a:ext>
            </a:extLst>
          </a:blip>
          <a:srcRect l="12330" t="8034" r="13947" b="7599"/>
          <a:stretch>
            <a:fillRect/>
          </a:stretch>
        </p:blipFill>
        <p:spPr>
          <a:xfrm>
            <a:off x="9914925" y="352821"/>
            <a:ext cx="1798839" cy="1496667"/>
          </a:xfrm>
          <a:prstGeom prst="rect">
            <a:avLst/>
          </a:prstGeom>
        </p:spPr>
      </p:pic>
      <p:sp>
        <p:nvSpPr>
          <p:cNvPr id="2" name="标题 1"/>
          <p:cNvSpPr>
            <a:spLocks noGrp="1"/>
          </p:cNvSpPr>
          <p:nvPr>
            <p:ph type="title" hasCustomPrompt="1"/>
            <p:custDataLst>
              <p:tags r:id="rId4"/>
            </p:custDataLst>
          </p:nvPr>
        </p:nvSpPr>
        <p:spPr>
          <a:xfrm>
            <a:off x="839788" y="768400"/>
            <a:ext cx="1674812" cy="1081088"/>
          </a:xfrm>
        </p:spPr>
        <p:txBody>
          <a:bodyPr wrap="square" anchor="ctr" anchorCtr="0">
            <a:normAutofit/>
          </a:bodyPr>
          <a:lstStyle>
            <a:lvl1pPr>
              <a:defRPr sz="6000">
                <a:solidFill>
                  <a:schemeClr val="tx2"/>
                </a:solidFill>
              </a:defRPr>
            </a:lvl1pPr>
          </a:lstStyle>
          <a:p>
            <a:r>
              <a:rPr lang="zh-CN" altLang="en-US" dirty="0"/>
              <a:t>标题</a:t>
            </a:r>
          </a:p>
        </p:txBody>
      </p:sp>
      <p:sp>
        <p:nvSpPr>
          <p:cNvPr id="7"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2024/11/9</a:t>
            </a:fld>
            <a:endParaRPr lang="zh-CN" altLang="en-US"/>
          </a:p>
        </p:txBody>
      </p:sp>
      <p:sp>
        <p:nvSpPr>
          <p:cNvPr id="8" name="页脚占位符 4"/>
          <p:cNvSpPr>
            <a:spLocks noGrp="1"/>
          </p:cNvSpPr>
          <p:nvPr>
            <p:ph type="ftr" sz="quarter" idx="11"/>
            <p:custDataLst>
              <p:tags r:id="rId6"/>
            </p:custDataLst>
          </p:nvPr>
        </p:nvSpPr>
        <p:spPr/>
        <p:txBody>
          <a:bodyPr/>
          <a:lstStyle/>
          <a:p>
            <a:endParaRPr lang="zh-CN" alt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Tree>
    <p:extLst>
      <p:ext uri="{BB962C8B-B14F-4D97-AF65-F5344CB8AC3E}">
        <p14:creationId xmlns:p14="http://schemas.microsoft.com/office/powerpoint/2010/main" val="3667758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17" name="任意多边形: 形状 16"/>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userDrawn="1">
            <p:custDataLst>
              <p:tags r:id="rId2"/>
            </p:custDataLst>
          </p:nvPr>
        </p:nvSpPr>
        <p:spPr>
          <a:xfrm>
            <a:off x="6563698" y="1438284"/>
            <a:ext cx="4624439" cy="4624439"/>
          </a:xfrm>
          <a:prstGeom prst="ellipse">
            <a:avLst/>
          </a:prstGeom>
          <a:gradFill flip="none" rotWithShape="1">
            <a:gsLst>
              <a:gs pos="59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custDataLst>
              <p:tags r:id="rId3"/>
            </p:custDataLst>
          </p:nvPr>
        </p:nvPicPr>
        <p:blipFill rotWithShape="1">
          <a:blip r:embed="rId16">
            <a:extLst>
              <a:ext uri="{28A0092B-C50C-407E-A947-70E740481C1C}">
                <a14:useLocalDpi xmlns:a14="http://schemas.microsoft.com/office/drawing/2010/main" val="0"/>
              </a:ext>
            </a:extLst>
          </a:blip>
          <a:srcRect l="18702" t="27032" r="15989" b="28718"/>
          <a:stretch>
            <a:fillRect/>
          </a:stretch>
        </p:blipFill>
        <p:spPr>
          <a:xfrm flipH="1">
            <a:off x="6356274" y="1950958"/>
            <a:ext cx="5129819" cy="3475547"/>
          </a:xfrm>
          <a:prstGeom prst="rect">
            <a:avLst/>
          </a:prstGeom>
        </p:spPr>
      </p:pic>
      <p:pic>
        <p:nvPicPr>
          <p:cNvPr id="13" name="图片 12"/>
          <p:cNvPicPr>
            <a:picLocks noChangeAspect="1"/>
          </p:cNvPicPr>
          <p:nvPr userDrawn="1">
            <p:custDataLst>
              <p:tags r:id="rId4"/>
            </p:custDataLst>
          </p:nvPr>
        </p:nvPicPr>
        <p:blipFill rotWithShape="1">
          <a:blip r:embed="rId17">
            <a:extLst>
              <a:ext uri="{BEBA8EAE-BF5A-486C-A8C5-ECC9F3942E4B}">
                <a14:imgProps xmlns:a14="http://schemas.microsoft.com/office/drawing/2010/main">
                  <a14:imgLayer r:embed="rId18">
                    <a14:imgEffect>
                      <a14:brightnessContrast bright="1000"/>
                    </a14:imgEffect>
                    <a14:imgEffect>
                      <a14:saturation sat="120000"/>
                    </a14:imgEffect>
                  </a14:imgLayer>
                </a14:imgProps>
              </a:ext>
              <a:ext uri="{28A0092B-C50C-407E-A947-70E740481C1C}">
                <a14:useLocalDpi xmlns:a14="http://schemas.microsoft.com/office/drawing/2010/main" val="0"/>
              </a:ext>
            </a:extLst>
          </a:blip>
          <a:srcRect l="58539" t="12621" r="32312" b="76459"/>
          <a:stretch>
            <a:fillRect/>
          </a:stretch>
        </p:blipFill>
        <p:spPr>
          <a:xfrm flipH="1">
            <a:off x="6287062" y="2980657"/>
            <a:ext cx="687711" cy="596818"/>
          </a:xfrm>
          <a:prstGeom prst="rect">
            <a:avLst/>
          </a:prstGeom>
        </p:spPr>
      </p:pic>
      <p:cxnSp>
        <p:nvCxnSpPr>
          <p:cNvPr id="22" name="直接连接符 21"/>
          <p:cNvCxnSpPr/>
          <p:nvPr userDrawn="1">
            <p:custDataLst>
              <p:tags r:id="rId5"/>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custDataLst>
              <p:tags r:id="rId6"/>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4" name="椭圆 23"/>
          <p:cNvSpPr/>
          <p:nvPr userDrawn="1">
            <p:custDataLst>
              <p:tags r:id="rId7"/>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8"/>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6" name="椭圆 25"/>
          <p:cNvSpPr/>
          <p:nvPr userDrawn="1">
            <p:custDataLst>
              <p:tags r:id="rId9"/>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4" name="日期占位符 4"/>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t>2024/11/9</a:t>
            </a:fld>
            <a:endParaRPr lang="zh-CN" altLang="en-US"/>
          </a:p>
        </p:txBody>
      </p:sp>
      <p:sp>
        <p:nvSpPr>
          <p:cNvPr id="5" name="页脚占位符 5"/>
          <p:cNvSpPr>
            <a:spLocks noGrp="1"/>
          </p:cNvSpPr>
          <p:nvPr>
            <p:ph type="ftr" sz="quarter" idx="11"/>
            <p:custDataLst>
              <p:tags r:id="rId11"/>
            </p:custDataLst>
          </p:nvPr>
        </p:nvSpPr>
        <p:spPr/>
        <p:txBody>
          <a:bodyPr/>
          <a:lstStyle/>
          <a:p>
            <a:endParaRPr lang="zh-CN" altLang="en-US"/>
          </a:p>
        </p:txBody>
      </p:sp>
      <p:sp>
        <p:nvSpPr>
          <p:cNvPr id="6" name="灯片编号占位符 6"/>
          <p:cNvSpPr>
            <a:spLocks noGrp="1"/>
          </p:cNvSpPr>
          <p:nvPr>
            <p:ph type="sldNum" sz="quarter" idx="12"/>
            <p:custDataLst>
              <p:tags r:id="rId12"/>
            </p:custDataLst>
          </p:nvPr>
        </p:nvSpPr>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p:ph type="title"/>
            <p:custDataLst>
              <p:tags r:id="rId13"/>
            </p:custDataLst>
          </p:nvPr>
        </p:nvSpPr>
        <p:spPr>
          <a:xfrm>
            <a:off x="877113" y="3347719"/>
            <a:ext cx="4918392" cy="2393500"/>
          </a:xfrm>
        </p:spPr>
        <p:txBody>
          <a:bodyPr wrap="square" anchor="t" anchorCtr="0">
            <a:normAutofit/>
          </a:bodyPr>
          <a:lstStyle>
            <a:lvl1pPr algn="l">
              <a:defRPr sz="5400">
                <a:solidFill>
                  <a:schemeClr val="tx2"/>
                </a:solidFill>
              </a:defRPr>
            </a:lvl1pPr>
          </a:lstStyle>
          <a:p>
            <a:r>
              <a:rPr lang="zh-CN" altLang="en-US" dirty="0"/>
              <a:t>单击此处编辑母版标题样式</a:t>
            </a:r>
          </a:p>
        </p:txBody>
      </p:sp>
      <p:sp>
        <p:nvSpPr>
          <p:cNvPr id="8" name="节编号 3"/>
          <p:cNvSpPr>
            <a:spLocks noGrp="1"/>
          </p:cNvSpPr>
          <p:nvPr>
            <p:ph type="body" sz="quarter" idx="13" hasCustomPrompt="1"/>
            <p:custDataLst>
              <p:tags r:id="rId14"/>
            </p:custDataLst>
          </p:nvPr>
        </p:nvSpPr>
        <p:spPr>
          <a:xfrm>
            <a:off x="874713" y="1556649"/>
            <a:ext cx="4918392" cy="1654544"/>
          </a:xfrm>
        </p:spPr>
        <p:txBody>
          <a:bodyPr wrap="none" anchor="b" anchorCtr="0">
            <a:normAutofit/>
          </a:bodyPr>
          <a:lstStyle>
            <a:lvl1pPr marL="0" indent="0" algn="l">
              <a:buNone/>
              <a:defRPr sz="6600" b="1">
                <a:gradFill>
                  <a:gsLst>
                    <a:gs pos="25000">
                      <a:schemeClr val="accent1"/>
                    </a:gs>
                    <a:gs pos="70000">
                      <a:schemeClr val="accent2"/>
                    </a:gs>
                  </a:gsLst>
                  <a:lin ang="2700000" scaled="1"/>
                </a:gradFill>
              </a:defRPr>
            </a:lvl1pPr>
          </a:lstStyle>
          <a:p>
            <a:pPr lvl="0"/>
            <a:r>
              <a:rPr lang="zh-CN" altLang="en-US" dirty="0"/>
              <a:t>节编号</a:t>
            </a:r>
          </a:p>
        </p:txBody>
      </p:sp>
    </p:spTree>
    <p:extLst>
      <p:ext uri="{BB962C8B-B14F-4D97-AF65-F5344CB8AC3E}">
        <p14:creationId xmlns:p14="http://schemas.microsoft.com/office/powerpoint/2010/main" val="18311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pic>
        <p:nvPicPr>
          <p:cNvPr id="2" name="图片 1" descr="图片包含 灯, 灯光, 交通, 沙滩&#10;&#10;描述已自动生成">
            <a:extLst>
              <a:ext uri="{FF2B5EF4-FFF2-40B4-BE49-F238E27FC236}">
                <a16:creationId xmlns:a16="http://schemas.microsoft.com/office/drawing/2014/main" id="{944A9F52-3072-E389-D077-C5B4597E1B7E}"/>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val="0"/>
              </a:ext>
            </a:extLst>
          </a:blip>
          <a:srcRect t="7816" b="7816"/>
          <a:stretch/>
        </p:blipFill>
        <p:spPr>
          <a:xfrm>
            <a:off x="47328" y="-17250"/>
            <a:ext cx="12192000" cy="6857999"/>
          </a:xfrm>
          <a:prstGeom prst="rect">
            <a:avLst/>
          </a:prstGeom>
        </p:spPr>
      </p:pic>
      <p:sp>
        <p:nvSpPr>
          <p:cNvPr id="3" name="箭头: V 形 2">
            <a:extLst>
              <a:ext uri="{FF2B5EF4-FFF2-40B4-BE49-F238E27FC236}">
                <a16:creationId xmlns:a16="http://schemas.microsoft.com/office/drawing/2014/main" id="{91DDE7F5-8369-1D86-CBC3-87B5A9F08AF3}"/>
              </a:ext>
            </a:extLst>
          </p:cNvPr>
          <p:cNvSpPr/>
          <p:nvPr userDrawn="1"/>
        </p:nvSpPr>
        <p:spPr>
          <a:xfrm>
            <a:off x="250825" y="222250"/>
            <a:ext cx="704850" cy="7048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4" name="箭头: V 形 3">
            <a:extLst>
              <a:ext uri="{FF2B5EF4-FFF2-40B4-BE49-F238E27FC236}">
                <a16:creationId xmlns:a16="http://schemas.microsoft.com/office/drawing/2014/main" id="{01415B47-2916-AE10-2F47-3A71AFB3569F}"/>
              </a:ext>
            </a:extLst>
          </p:cNvPr>
          <p:cNvSpPr/>
          <p:nvPr userDrawn="1"/>
        </p:nvSpPr>
        <p:spPr>
          <a:xfrm>
            <a:off x="647702" y="330200"/>
            <a:ext cx="352424" cy="488950"/>
          </a:xfrm>
          <a:prstGeom prst="chevron">
            <a:avLst>
              <a:gd name="adj" fmla="val 67089"/>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5" name="矩形 4">
            <a:extLst>
              <a:ext uri="{FF2B5EF4-FFF2-40B4-BE49-F238E27FC236}">
                <a16:creationId xmlns:a16="http://schemas.microsoft.com/office/drawing/2014/main" id="{451FFB4C-86E7-E64C-38EE-F5E8F8F1D3A8}"/>
              </a:ext>
            </a:extLst>
          </p:cNvPr>
          <p:cNvSpPr/>
          <p:nvPr userDrawn="1"/>
        </p:nvSpPr>
        <p:spPr>
          <a:xfrm>
            <a:off x="6221936" y="6779246"/>
            <a:ext cx="5970064" cy="78754"/>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任意多边形: 形状 5">
            <a:extLst>
              <a:ext uri="{FF2B5EF4-FFF2-40B4-BE49-F238E27FC236}">
                <a16:creationId xmlns:a16="http://schemas.microsoft.com/office/drawing/2014/main" id="{7DA79E18-066B-8832-F497-CFA1CFAC6F96}"/>
              </a:ext>
            </a:extLst>
          </p:cNvPr>
          <p:cNvSpPr/>
          <p:nvPr userDrawn="1"/>
        </p:nvSpPr>
        <p:spPr>
          <a:xfrm>
            <a:off x="0" y="6696358"/>
            <a:ext cx="8976812" cy="161642"/>
          </a:xfrm>
          <a:custGeom>
            <a:avLst/>
            <a:gdLst>
              <a:gd name="connsiteX0" fmla="*/ 0 w 8976812"/>
              <a:gd name="connsiteY0" fmla="*/ 0 h 161642"/>
              <a:gd name="connsiteX1" fmla="*/ 8936402 w 8976812"/>
              <a:gd name="connsiteY1" fmla="*/ 0 h 161642"/>
              <a:gd name="connsiteX2" fmla="*/ 8976812 w 8976812"/>
              <a:gd name="connsiteY2" fmla="*/ 161642 h 161642"/>
              <a:gd name="connsiteX3" fmla="*/ 0 w 8976812"/>
              <a:gd name="connsiteY3" fmla="*/ 161642 h 161642"/>
            </a:gdLst>
            <a:ahLst/>
            <a:cxnLst>
              <a:cxn ang="0">
                <a:pos x="connsiteX0" y="connsiteY0"/>
              </a:cxn>
              <a:cxn ang="0">
                <a:pos x="connsiteX1" y="connsiteY1"/>
              </a:cxn>
              <a:cxn ang="0">
                <a:pos x="connsiteX2" y="connsiteY2"/>
              </a:cxn>
              <a:cxn ang="0">
                <a:pos x="connsiteX3" y="connsiteY3"/>
              </a:cxn>
            </a:cxnLst>
            <a:rect l="l" t="t" r="r" b="b"/>
            <a:pathLst>
              <a:path w="8976812" h="161642">
                <a:moveTo>
                  <a:pt x="0" y="0"/>
                </a:moveTo>
                <a:lnTo>
                  <a:pt x="8936402" y="0"/>
                </a:lnTo>
                <a:lnTo>
                  <a:pt x="8976812" y="161642"/>
                </a:lnTo>
                <a:lnTo>
                  <a:pt x="0" y="16164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组合 7">
            <a:extLst>
              <a:ext uri="{FF2B5EF4-FFF2-40B4-BE49-F238E27FC236}">
                <a16:creationId xmlns:a16="http://schemas.microsoft.com/office/drawing/2014/main" id="{9137C415-A43B-E744-73DF-03B4111D716D}"/>
              </a:ext>
            </a:extLst>
          </p:cNvPr>
          <p:cNvGrpSpPr/>
          <p:nvPr userDrawn="1"/>
        </p:nvGrpSpPr>
        <p:grpSpPr>
          <a:xfrm flipH="1">
            <a:off x="11276425" y="330200"/>
            <a:ext cx="440499" cy="417645"/>
            <a:chOff x="4443941" y="1581120"/>
            <a:chExt cx="1383394" cy="1311622"/>
          </a:xfrm>
          <a:gradFill>
            <a:gsLst>
              <a:gs pos="0">
                <a:schemeClr val="accent1">
                  <a:alpha val="0"/>
                </a:schemeClr>
              </a:gs>
              <a:gs pos="100000">
                <a:schemeClr val="accent1"/>
              </a:gs>
            </a:gsLst>
            <a:lin ang="13500000" scaled="0"/>
          </a:gradFill>
        </p:grpSpPr>
        <p:sp>
          <p:nvSpPr>
            <p:cNvPr id="9" name="椭圆 8">
              <a:extLst>
                <a:ext uri="{FF2B5EF4-FFF2-40B4-BE49-F238E27FC236}">
                  <a16:creationId xmlns:a16="http://schemas.microsoft.com/office/drawing/2014/main" id="{E08BAD6D-426D-8625-F7F6-69CA34CCF6B1}"/>
                </a:ext>
              </a:extLst>
            </p:cNvPr>
            <p:cNvSpPr/>
            <p:nvPr/>
          </p:nvSpPr>
          <p:spPr>
            <a:xfrm>
              <a:off x="4452581" y="1594913"/>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10" name="椭圆 9">
              <a:extLst>
                <a:ext uri="{FF2B5EF4-FFF2-40B4-BE49-F238E27FC236}">
                  <a16:creationId xmlns:a16="http://schemas.microsoft.com/office/drawing/2014/main" id="{CA99F52A-8893-A2ED-74F6-691635954B9E}"/>
                </a:ext>
              </a:extLst>
            </p:cNvPr>
            <p:cNvSpPr/>
            <p:nvPr/>
          </p:nvSpPr>
          <p:spPr>
            <a:xfrm>
              <a:off x="4451141" y="1794457"/>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1" name="椭圆 10">
              <a:extLst>
                <a:ext uri="{FF2B5EF4-FFF2-40B4-BE49-F238E27FC236}">
                  <a16:creationId xmlns:a16="http://schemas.microsoft.com/office/drawing/2014/main" id="{7BCB800C-9AA2-8263-7729-C1DA6A91435F}"/>
                </a:ext>
              </a:extLst>
            </p:cNvPr>
            <p:cNvSpPr/>
            <p:nvPr/>
          </p:nvSpPr>
          <p:spPr>
            <a:xfrm>
              <a:off x="4449701" y="1994001"/>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2" name="椭圆 11">
              <a:extLst>
                <a:ext uri="{FF2B5EF4-FFF2-40B4-BE49-F238E27FC236}">
                  <a16:creationId xmlns:a16="http://schemas.microsoft.com/office/drawing/2014/main" id="{45BB1F00-9893-B4C8-3B0E-D8DB196677FA}"/>
                </a:ext>
              </a:extLst>
            </p:cNvPr>
            <p:cNvSpPr/>
            <p:nvPr/>
          </p:nvSpPr>
          <p:spPr>
            <a:xfrm>
              <a:off x="4448261" y="2193545"/>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3" name="椭圆 12">
              <a:extLst>
                <a:ext uri="{FF2B5EF4-FFF2-40B4-BE49-F238E27FC236}">
                  <a16:creationId xmlns:a16="http://schemas.microsoft.com/office/drawing/2014/main" id="{D72357DD-233F-4EDF-B1BB-DFC5D007F332}"/>
                </a:ext>
              </a:extLst>
            </p:cNvPr>
            <p:cNvSpPr/>
            <p:nvPr/>
          </p:nvSpPr>
          <p:spPr>
            <a:xfrm>
              <a:off x="4446821" y="2393089"/>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4" name="椭圆 13">
              <a:extLst>
                <a:ext uri="{FF2B5EF4-FFF2-40B4-BE49-F238E27FC236}">
                  <a16:creationId xmlns:a16="http://schemas.microsoft.com/office/drawing/2014/main" id="{E3610244-83CD-9E15-67CB-1C64941716DE}"/>
                </a:ext>
              </a:extLst>
            </p:cNvPr>
            <p:cNvSpPr/>
            <p:nvPr/>
          </p:nvSpPr>
          <p:spPr>
            <a:xfrm>
              <a:off x="4445381" y="2592633"/>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5" name="椭圆 14">
              <a:extLst>
                <a:ext uri="{FF2B5EF4-FFF2-40B4-BE49-F238E27FC236}">
                  <a16:creationId xmlns:a16="http://schemas.microsoft.com/office/drawing/2014/main" id="{AAC88A75-D3B7-AC1F-B1AC-3418111EC80D}"/>
                </a:ext>
              </a:extLst>
            </p:cNvPr>
            <p:cNvSpPr/>
            <p:nvPr/>
          </p:nvSpPr>
          <p:spPr>
            <a:xfrm>
              <a:off x="4451141" y="1794457"/>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6" name="椭圆 15">
              <a:extLst>
                <a:ext uri="{FF2B5EF4-FFF2-40B4-BE49-F238E27FC236}">
                  <a16:creationId xmlns:a16="http://schemas.microsoft.com/office/drawing/2014/main" id="{89903093-9CAB-1ED2-27AF-725FAC2D1062}"/>
                </a:ext>
              </a:extLst>
            </p:cNvPr>
            <p:cNvSpPr/>
            <p:nvPr/>
          </p:nvSpPr>
          <p:spPr>
            <a:xfrm>
              <a:off x="4449701" y="1994001"/>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7" name="椭圆 16">
              <a:extLst>
                <a:ext uri="{FF2B5EF4-FFF2-40B4-BE49-F238E27FC236}">
                  <a16:creationId xmlns:a16="http://schemas.microsoft.com/office/drawing/2014/main" id="{8EACA2FD-372C-82CD-718B-1BBED5656902}"/>
                </a:ext>
              </a:extLst>
            </p:cNvPr>
            <p:cNvSpPr/>
            <p:nvPr/>
          </p:nvSpPr>
          <p:spPr>
            <a:xfrm>
              <a:off x="4448261" y="2193545"/>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8" name="椭圆 17">
              <a:extLst>
                <a:ext uri="{FF2B5EF4-FFF2-40B4-BE49-F238E27FC236}">
                  <a16:creationId xmlns:a16="http://schemas.microsoft.com/office/drawing/2014/main" id="{F19CB2C7-4B0A-5D15-DD7F-DB754FAA382E}"/>
                </a:ext>
              </a:extLst>
            </p:cNvPr>
            <p:cNvSpPr/>
            <p:nvPr/>
          </p:nvSpPr>
          <p:spPr>
            <a:xfrm>
              <a:off x="4446821" y="2393089"/>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19" name="椭圆 18">
              <a:extLst>
                <a:ext uri="{FF2B5EF4-FFF2-40B4-BE49-F238E27FC236}">
                  <a16:creationId xmlns:a16="http://schemas.microsoft.com/office/drawing/2014/main" id="{D72A3387-AC4E-E544-3FDA-161FCBF40CDD}"/>
                </a:ext>
              </a:extLst>
            </p:cNvPr>
            <p:cNvSpPr/>
            <p:nvPr/>
          </p:nvSpPr>
          <p:spPr>
            <a:xfrm>
              <a:off x="4445381" y="2592633"/>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0" name="椭圆 19">
              <a:extLst>
                <a:ext uri="{FF2B5EF4-FFF2-40B4-BE49-F238E27FC236}">
                  <a16:creationId xmlns:a16="http://schemas.microsoft.com/office/drawing/2014/main" id="{F7AF6E4E-31B9-D67D-1B67-2EB62FEE9F94}"/>
                </a:ext>
              </a:extLst>
            </p:cNvPr>
            <p:cNvSpPr/>
            <p:nvPr/>
          </p:nvSpPr>
          <p:spPr>
            <a:xfrm>
              <a:off x="4664946" y="159261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1" name="椭圆 20">
              <a:extLst>
                <a:ext uri="{FF2B5EF4-FFF2-40B4-BE49-F238E27FC236}">
                  <a16:creationId xmlns:a16="http://schemas.microsoft.com/office/drawing/2014/main" id="{2563B9CD-56EA-D7BD-5A69-D4BE9D6170AC}"/>
                </a:ext>
              </a:extLst>
            </p:cNvPr>
            <p:cNvSpPr/>
            <p:nvPr/>
          </p:nvSpPr>
          <p:spPr>
            <a:xfrm>
              <a:off x="4663506" y="179215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2" name="椭圆 21">
              <a:extLst>
                <a:ext uri="{FF2B5EF4-FFF2-40B4-BE49-F238E27FC236}">
                  <a16:creationId xmlns:a16="http://schemas.microsoft.com/office/drawing/2014/main" id="{3D7D33B7-43E6-4105-CD46-1D82A79A7100}"/>
                </a:ext>
              </a:extLst>
            </p:cNvPr>
            <p:cNvSpPr/>
            <p:nvPr/>
          </p:nvSpPr>
          <p:spPr>
            <a:xfrm>
              <a:off x="4662066" y="1991702"/>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3" name="椭圆 22">
              <a:extLst>
                <a:ext uri="{FF2B5EF4-FFF2-40B4-BE49-F238E27FC236}">
                  <a16:creationId xmlns:a16="http://schemas.microsoft.com/office/drawing/2014/main" id="{1E2F9268-B97A-6676-048F-12319943E4E3}"/>
                </a:ext>
              </a:extLst>
            </p:cNvPr>
            <p:cNvSpPr/>
            <p:nvPr/>
          </p:nvSpPr>
          <p:spPr>
            <a:xfrm>
              <a:off x="4660626" y="219124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4" name="椭圆 23">
              <a:extLst>
                <a:ext uri="{FF2B5EF4-FFF2-40B4-BE49-F238E27FC236}">
                  <a16:creationId xmlns:a16="http://schemas.microsoft.com/office/drawing/2014/main" id="{03884A73-DE02-1673-A5D6-C3442938FCA5}"/>
                </a:ext>
              </a:extLst>
            </p:cNvPr>
            <p:cNvSpPr/>
            <p:nvPr/>
          </p:nvSpPr>
          <p:spPr>
            <a:xfrm>
              <a:off x="4659186" y="2390790"/>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5" name="椭圆 24">
              <a:extLst>
                <a:ext uri="{FF2B5EF4-FFF2-40B4-BE49-F238E27FC236}">
                  <a16:creationId xmlns:a16="http://schemas.microsoft.com/office/drawing/2014/main" id="{9BA23B3E-4FF1-F302-4AE7-41072E97AD16}"/>
                </a:ext>
              </a:extLst>
            </p:cNvPr>
            <p:cNvSpPr/>
            <p:nvPr/>
          </p:nvSpPr>
          <p:spPr>
            <a:xfrm>
              <a:off x="4657746" y="259033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6" name="椭圆 25">
              <a:extLst>
                <a:ext uri="{FF2B5EF4-FFF2-40B4-BE49-F238E27FC236}">
                  <a16:creationId xmlns:a16="http://schemas.microsoft.com/office/drawing/2014/main" id="{1F5CB985-C26E-0C71-88BB-BECBC7FABB28}"/>
                </a:ext>
              </a:extLst>
            </p:cNvPr>
            <p:cNvSpPr/>
            <p:nvPr/>
          </p:nvSpPr>
          <p:spPr>
            <a:xfrm>
              <a:off x="4877310" y="1590315"/>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7" name="椭圆 26">
              <a:extLst>
                <a:ext uri="{FF2B5EF4-FFF2-40B4-BE49-F238E27FC236}">
                  <a16:creationId xmlns:a16="http://schemas.microsoft.com/office/drawing/2014/main" id="{0F67CCEF-C2B0-2D04-A8A3-1B2D39F1F733}"/>
                </a:ext>
              </a:extLst>
            </p:cNvPr>
            <p:cNvSpPr/>
            <p:nvPr/>
          </p:nvSpPr>
          <p:spPr>
            <a:xfrm>
              <a:off x="4875870" y="178985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8" name="椭圆 27">
              <a:extLst>
                <a:ext uri="{FF2B5EF4-FFF2-40B4-BE49-F238E27FC236}">
                  <a16:creationId xmlns:a16="http://schemas.microsoft.com/office/drawing/2014/main" id="{1D2FF56D-E65D-DABF-8E7B-6E47DB9506D8}"/>
                </a:ext>
              </a:extLst>
            </p:cNvPr>
            <p:cNvSpPr/>
            <p:nvPr/>
          </p:nvSpPr>
          <p:spPr>
            <a:xfrm>
              <a:off x="4874430" y="1989403"/>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29" name="椭圆 28">
              <a:extLst>
                <a:ext uri="{FF2B5EF4-FFF2-40B4-BE49-F238E27FC236}">
                  <a16:creationId xmlns:a16="http://schemas.microsoft.com/office/drawing/2014/main" id="{F2860BFE-FC41-7321-406F-0A22174EE72D}"/>
                </a:ext>
              </a:extLst>
            </p:cNvPr>
            <p:cNvSpPr/>
            <p:nvPr/>
          </p:nvSpPr>
          <p:spPr>
            <a:xfrm>
              <a:off x="4872990" y="2188947"/>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0" name="椭圆 29">
              <a:extLst>
                <a:ext uri="{FF2B5EF4-FFF2-40B4-BE49-F238E27FC236}">
                  <a16:creationId xmlns:a16="http://schemas.microsoft.com/office/drawing/2014/main" id="{165EBAFC-BBA2-B84E-2CEF-D4E39FA25272}"/>
                </a:ext>
              </a:extLst>
            </p:cNvPr>
            <p:cNvSpPr/>
            <p:nvPr/>
          </p:nvSpPr>
          <p:spPr>
            <a:xfrm>
              <a:off x="4871550" y="2388491"/>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1" name="椭圆 30">
              <a:extLst>
                <a:ext uri="{FF2B5EF4-FFF2-40B4-BE49-F238E27FC236}">
                  <a16:creationId xmlns:a16="http://schemas.microsoft.com/office/drawing/2014/main" id="{3B7E01C2-5C09-7D6F-FFF4-C754A61B728F}"/>
                </a:ext>
              </a:extLst>
            </p:cNvPr>
            <p:cNvSpPr/>
            <p:nvPr/>
          </p:nvSpPr>
          <p:spPr>
            <a:xfrm>
              <a:off x="4870110" y="2588035"/>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2" name="椭圆 31">
              <a:extLst>
                <a:ext uri="{FF2B5EF4-FFF2-40B4-BE49-F238E27FC236}">
                  <a16:creationId xmlns:a16="http://schemas.microsoft.com/office/drawing/2014/main" id="{D4C7052F-8F31-A15C-4276-D9DCFF42F4AE}"/>
                </a:ext>
              </a:extLst>
            </p:cNvPr>
            <p:cNvSpPr/>
            <p:nvPr/>
          </p:nvSpPr>
          <p:spPr>
            <a:xfrm>
              <a:off x="5089675" y="158801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3" name="椭圆 32">
              <a:extLst>
                <a:ext uri="{FF2B5EF4-FFF2-40B4-BE49-F238E27FC236}">
                  <a16:creationId xmlns:a16="http://schemas.microsoft.com/office/drawing/2014/main" id="{DBC1B390-E28B-4556-A066-1CC16CBDDC34}"/>
                </a:ext>
              </a:extLst>
            </p:cNvPr>
            <p:cNvSpPr/>
            <p:nvPr/>
          </p:nvSpPr>
          <p:spPr>
            <a:xfrm>
              <a:off x="5088235" y="1787560"/>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4" name="椭圆 33">
              <a:extLst>
                <a:ext uri="{FF2B5EF4-FFF2-40B4-BE49-F238E27FC236}">
                  <a16:creationId xmlns:a16="http://schemas.microsoft.com/office/drawing/2014/main" id="{B704F1C8-0119-3ED0-7075-A98C95C8D4CB}"/>
                </a:ext>
              </a:extLst>
            </p:cNvPr>
            <p:cNvSpPr/>
            <p:nvPr/>
          </p:nvSpPr>
          <p:spPr>
            <a:xfrm>
              <a:off x="5086795" y="1987104"/>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5" name="椭圆 34">
              <a:extLst>
                <a:ext uri="{FF2B5EF4-FFF2-40B4-BE49-F238E27FC236}">
                  <a16:creationId xmlns:a16="http://schemas.microsoft.com/office/drawing/2014/main" id="{CE0CA43C-4610-07ED-0813-41168607DCC0}"/>
                </a:ext>
              </a:extLst>
            </p:cNvPr>
            <p:cNvSpPr/>
            <p:nvPr/>
          </p:nvSpPr>
          <p:spPr>
            <a:xfrm>
              <a:off x="5302040" y="158571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6" name="椭圆 35">
              <a:extLst>
                <a:ext uri="{FF2B5EF4-FFF2-40B4-BE49-F238E27FC236}">
                  <a16:creationId xmlns:a16="http://schemas.microsoft.com/office/drawing/2014/main" id="{797DE95D-6AE7-48A4-0029-90EEEC2B6F42}"/>
                </a:ext>
              </a:extLst>
            </p:cNvPr>
            <p:cNvSpPr/>
            <p:nvPr/>
          </p:nvSpPr>
          <p:spPr>
            <a:xfrm>
              <a:off x="5300600" y="1785262"/>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7" name="椭圆 36">
              <a:extLst>
                <a:ext uri="{FF2B5EF4-FFF2-40B4-BE49-F238E27FC236}">
                  <a16:creationId xmlns:a16="http://schemas.microsoft.com/office/drawing/2014/main" id="{95FAA58D-0F83-B582-2C8C-63CE7EAB7F41}"/>
                </a:ext>
              </a:extLst>
            </p:cNvPr>
            <p:cNvSpPr/>
            <p:nvPr/>
          </p:nvSpPr>
          <p:spPr>
            <a:xfrm>
              <a:off x="5299160" y="1984806"/>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8" name="椭圆 37">
              <a:extLst>
                <a:ext uri="{FF2B5EF4-FFF2-40B4-BE49-F238E27FC236}">
                  <a16:creationId xmlns:a16="http://schemas.microsoft.com/office/drawing/2014/main" id="{E4CAF0CE-1261-6B6D-53A8-33D3A99B2337}"/>
                </a:ext>
              </a:extLst>
            </p:cNvPr>
            <p:cNvSpPr/>
            <p:nvPr/>
          </p:nvSpPr>
          <p:spPr>
            <a:xfrm>
              <a:off x="5514405" y="158341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39" name="椭圆 38">
              <a:extLst>
                <a:ext uri="{FF2B5EF4-FFF2-40B4-BE49-F238E27FC236}">
                  <a16:creationId xmlns:a16="http://schemas.microsoft.com/office/drawing/2014/main" id="{DEBC381B-F47D-B95F-E0B9-45BD8C75C15C}"/>
                </a:ext>
              </a:extLst>
            </p:cNvPr>
            <p:cNvSpPr/>
            <p:nvPr/>
          </p:nvSpPr>
          <p:spPr>
            <a:xfrm>
              <a:off x="5512965" y="1782963"/>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0" name="椭圆 39">
              <a:extLst>
                <a:ext uri="{FF2B5EF4-FFF2-40B4-BE49-F238E27FC236}">
                  <a16:creationId xmlns:a16="http://schemas.microsoft.com/office/drawing/2014/main" id="{8F8101D3-10A6-1E21-6C50-FE6AEEC3C98C}"/>
                </a:ext>
              </a:extLst>
            </p:cNvPr>
            <p:cNvSpPr/>
            <p:nvPr/>
          </p:nvSpPr>
          <p:spPr>
            <a:xfrm>
              <a:off x="5511525" y="1982507"/>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1" name="椭圆 40">
              <a:extLst>
                <a:ext uri="{FF2B5EF4-FFF2-40B4-BE49-F238E27FC236}">
                  <a16:creationId xmlns:a16="http://schemas.microsoft.com/office/drawing/2014/main" id="{FCBC705E-FA47-69F4-A21C-E6F0E46FDA40}"/>
                </a:ext>
              </a:extLst>
            </p:cNvPr>
            <p:cNvSpPr/>
            <p:nvPr/>
          </p:nvSpPr>
          <p:spPr>
            <a:xfrm>
              <a:off x="5726770" y="1581120"/>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42" name="椭圆 41">
              <a:extLst>
                <a:ext uri="{FF2B5EF4-FFF2-40B4-BE49-F238E27FC236}">
                  <a16:creationId xmlns:a16="http://schemas.microsoft.com/office/drawing/2014/main" id="{BF0943E8-012F-7AF4-970D-BDDB7C5FCB95}"/>
                </a:ext>
              </a:extLst>
            </p:cNvPr>
            <p:cNvSpPr/>
            <p:nvPr/>
          </p:nvSpPr>
          <p:spPr>
            <a:xfrm>
              <a:off x="5725330" y="1780664"/>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3" name="椭圆 42">
              <a:extLst>
                <a:ext uri="{FF2B5EF4-FFF2-40B4-BE49-F238E27FC236}">
                  <a16:creationId xmlns:a16="http://schemas.microsoft.com/office/drawing/2014/main" id="{3B91FFB5-1BC8-DCF0-BE15-C764069C3B22}"/>
                </a:ext>
              </a:extLst>
            </p:cNvPr>
            <p:cNvSpPr/>
            <p:nvPr/>
          </p:nvSpPr>
          <p:spPr>
            <a:xfrm>
              <a:off x="5723890" y="1980208"/>
              <a:ext cx="100565" cy="10056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4" name="椭圆 43">
              <a:extLst>
                <a:ext uri="{FF2B5EF4-FFF2-40B4-BE49-F238E27FC236}">
                  <a16:creationId xmlns:a16="http://schemas.microsoft.com/office/drawing/2014/main" id="{E3A6983F-8121-16B0-8F7A-15A8EDE22C28}"/>
                </a:ext>
              </a:extLst>
            </p:cNvPr>
            <p:cNvSpPr/>
            <p:nvPr/>
          </p:nvSpPr>
          <p:spPr>
            <a:xfrm>
              <a:off x="4443941" y="2792177"/>
              <a:ext cx="100565" cy="100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45" name="椭圆 44">
              <a:extLst>
                <a:ext uri="{FF2B5EF4-FFF2-40B4-BE49-F238E27FC236}">
                  <a16:creationId xmlns:a16="http://schemas.microsoft.com/office/drawing/2014/main" id="{796D7B6D-DC52-21BF-C5E8-185EF4FCCDED}"/>
                </a:ext>
              </a:extLst>
            </p:cNvPr>
            <p:cNvSpPr/>
            <p:nvPr/>
          </p:nvSpPr>
          <p:spPr>
            <a:xfrm>
              <a:off x="4656306" y="2789878"/>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sp>
          <p:nvSpPr>
            <p:cNvPr id="46" name="椭圆 45">
              <a:extLst>
                <a:ext uri="{FF2B5EF4-FFF2-40B4-BE49-F238E27FC236}">
                  <a16:creationId xmlns:a16="http://schemas.microsoft.com/office/drawing/2014/main" id="{213CE131-066A-9380-96EC-2BE0305A6453}"/>
                </a:ext>
              </a:extLst>
            </p:cNvPr>
            <p:cNvSpPr/>
            <p:nvPr/>
          </p:nvSpPr>
          <p:spPr>
            <a:xfrm>
              <a:off x="4868670" y="2787579"/>
              <a:ext cx="100565" cy="100565"/>
            </a:xfrm>
            <a:prstGeom prst="ellipse">
              <a:avLst/>
            </a:prstGeom>
            <a:grp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lumMod val="100000"/>
                  </a:prstClr>
                </a:solidFill>
                <a:effectLst/>
                <a:uLnTx/>
                <a:uFillTx/>
                <a:latin typeface="OPPOSans R"/>
                <a:ea typeface="OPPOSans R"/>
                <a:cs typeface="+mn-cs"/>
              </a:endParaRPr>
            </a:p>
          </p:txBody>
        </p:sp>
      </p:grpSp>
      <p:sp>
        <p:nvSpPr>
          <p:cNvPr id="48" name="文本占位符 47">
            <a:extLst>
              <a:ext uri="{FF2B5EF4-FFF2-40B4-BE49-F238E27FC236}">
                <a16:creationId xmlns:a16="http://schemas.microsoft.com/office/drawing/2014/main" id="{285D737A-1945-C7B3-1823-143A6E1E0C52}"/>
              </a:ext>
            </a:extLst>
          </p:cNvPr>
          <p:cNvSpPr>
            <a:spLocks noGrp="1"/>
          </p:cNvSpPr>
          <p:nvPr>
            <p:ph type="body" sz="quarter" idx="10" hasCustomPrompt="1"/>
          </p:nvPr>
        </p:nvSpPr>
        <p:spPr>
          <a:xfrm>
            <a:off x="1061915" y="368338"/>
            <a:ext cx="1620957" cy="487378"/>
          </a:xfrm>
          <a:prstGeom prst="rect">
            <a:avLst/>
          </a:prstGeom>
        </p:spPr>
        <p:txBody>
          <a:bodyPr wrap="none">
            <a:spAutoFit/>
          </a:bodyPr>
          <a:lstStyle>
            <a:lvl1pPr marL="0" indent="0">
              <a:buNone/>
              <a:defRPr sz="2800">
                <a:solidFill>
                  <a:schemeClr val="accent1"/>
                </a:solidFill>
                <a:latin typeface="+mj-ea"/>
                <a:ea typeface="+mj-ea"/>
              </a:defRPr>
            </a:lvl1pPr>
          </a:lstStyle>
          <a:p>
            <a:pPr lvl="0"/>
            <a:r>
              <a:rPr lang="zh-CN" altLang="en-US" dirty="0"/>
              <a:t>输入标题</a:t>
            </a:r>
          </a:p>
        </p:txBody>
      </p:sp>
    </p:spTree>
    <p:extLst>
      <p:ext uri="{BB962C8B-B14F-4D97-AF65-F5344CB8AC3E}">
        <p14:creationId xmlns:p14="http://schemas.microsoft.com/office/powerpoint/2010/main" val="190481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sp>
        <p:nvSpPr>
          <p:cNvPr id="17" name="任意多边形: 形状 16"/>
          <p:cNvSpPr/>
          <p:nvPr userDrawn="1">
            <p:custDataLst>
              <p:tags r:id="rId1"/>
            </p:custDataLst>
          </p:nvPr>
        </p:nvSpPr>
        <p:spPr>
          <a:xfrm>
            <a:off x="0" y="0"/>
            <a:ext cx="12192000" cy="6858001"/>
          </a:xfrm>
          <a:custGeom>
            <a:avLst/>
            <a:gdLst>
              <a:gd name="connsiteX0" fmla="*/ 393867 w 12192000"/>
              <a:gd name="connsiteY0" fmla="*/ 210060 h 6858001"/>
              <a:gd name="connsiteX1" fmla="*/ 209550 w 12192000"/>
              <a:gd name="connsiteY1" fmla="*/ 394377 h 6858001"/>
              <a:gd name="connsiteX2" fmla="*/ 209550 w 12192000"/>
              <a:gd name="connsiteY2" fmla="*/ 6463623 h 6858001"/>
              <a:gd name="connsiteX3" fmla="*/ 393867 w 12192000"/>
              <a:gd name="connsiteY3" fmla="*/ 6647940 h 6858001"/>
              <a:gd name="connsiteX4" fmla="*/ 11798133 w 12192000"/>
              <a:gd name="connsiteY4" fmla="*/ 6647940 h 6858001"/>
              <a:gd name="connsiteX5" fmla="*/ 11982450 w 12192000"/>
              <a:gd name="connsiteY5" fmla="*/ 6463623 h 6858001"/>
              <a:gd name="connsiteX6" fmla="*/ 11982450 w 12192000"/>
              <a:gd name="connsiteY6" fmla="*/ 394377 h 6858001"/>
              <a:gd name="connsiteX7" fmla="*/ 11798133 w 12192000"/>
              <a:gd name="connsiteY7" fmla="*/ 210060 h 6858001"/>
              <a:gd name="connsiteX8" fmla="*/ 0 w 12192000"/>
              <a:gd name="connsiteY8" fmla="*/ 0 h 6858001"/>
              <a:gd name="connsiteX9" fmla="*/ 12192000 w 12192000"/>
              <a:gd name="connsiteY9" fmla="*/ 0 h 6858001"/>
              <a:gd name="connsiteX10" fmla="*/ 12192000 w 12192000"/>
              <a:gd name="connsiteY10" fmla="*/ 6858001 h 6858001"/>
              <a:gd name="connsiteX11" fmla="*/ 0 w 12192000"/>
              <a:gd name="connsiteY11"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1">
                <a:moveTo>
                  <a:pt x="393867" y="210060"/>
                </a:moveTo>
                <a:cubicBezTo>
                  <a:pt x="292072" y="210060"/>
                  <a:pt x="209550" y="292582"/>
                  <a:pt x="209550" y="394377"/>
                </a:cubicBezTo>
                <a:lnTo>
                  <a:pt x="209550" y="6463623"/>
                </a:lnTo>
                <a:cubicBezTo>
                  <a:pt x="209550" y="6565418"/>
                  <a:pt x="292072" y="6647940"/>
                  <a:pt x="393867" y="6647940"/>
                </a:cubicBezTo>
                <a:lnTo>
                  <a:pt x="11798133" y="6647940"/>
                </a:lnTo>
                <a:cubicBezTo>
                  <a:pt x="11899928" y="6647940"/>
                  <a:pt x="11982450" y="6565418"/>
                  <a:pt x="11982450" y="6463623"/>
                </a:cubicBezTo>
                <a:lnTo>
                  <a:pt x="11982450" y="394377"/>
                </a:lnTo>
                <a:cubicBezTo>
                  <a:pt x="11982450" y="292582"/>
                  <a:pt x="11899928" y="210060"/>
                  <a:pt x="11798133" y="210060"/>
                </a:cubicBezTo>
                <a:close/>
                <a:moveTo>
                  <a:pt x="0" y="0"/>
                </a:moveTo>
                <a:lnTo>
                  <a:pt x="12192000" y="0"/>
                </a:lnTo>
                <a:lnTo>
                  <a:pt x="12192000" y="6858001"/>
                </a:lnTo>
                <a:lnTo>
                  <a:pt x="0" y="6858001"/>
                </a:lnTo>
                <a:close/>
              </a:path>
            </a:pathLst>
          </a:custGeom>
          <a:gradFill>
            <a:gsLst>
              <a:gs pos="45000">
                <a:schemeClr val="accent1">
                  <a:alpha val="23000"/>
                </a:schemeClr>
              </a:gs>
              <a:gs pos="100000">
                <a:schemeClr val="accent1">
                  <a:alpha val="48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p:nvPr userDrawn="1">
            <p:custDataLst>
              <p:tags r:id="rId2"/>
            </p:custDataLst>
          </p:nvPr>
        </p:nvSpPr>
        <p:spPr>
          <a:xfrm>
            <a:off x="1331177" y="1477439"/>
            <a:ext cx="4186489" cy="4186489"/>
          </a:xfrm>
          <a:prstGeom prst="ellipse">
            <a:avLst/>
          </a:prstGeom>
          <a:gradFill flip="none" rotWithShape="1">
            <a:gsLst>
              <a:gs pos="42000">
                <a:schemeClr val="accent1">
                  <a:lumMod val="20000"/>
                  <a:lumOff val="80000"/>
                  <a:alpha val="0"/>
                </a:schemeClr>
              </a:gs>
              <a:gs pos="100000">
                <a:schemeClr val="accent1">
                  <a:lumMod val="40000"/>
                  <a:lumOff val="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userDrawn="1">
            <p:custDataLst>
              <p:tags r:id="rId3"/>
            </p:custDataLst>
          </p:nvPr>
        </p:nvPicPr>
        <p:blipFill rotWithShape="1">
          <a:blip r:embed="rId16">
            <a:extLst>
              <a:ext uri="{BEBA8EAE-BF5A-486C-A8C5-ECC9F3942E4B}">
                <a14:imgProps xmlns:a14="http://schemas.microsoft.com/office/drawing/2010/main">
                  <a14:imgLayer r:embed="rId17">
                    <a14:imgEffect>
                      <a14:brightnessContrast bright="1000"/>
                    </a14:imgEffect>
                    <a14:imgEffect>
                      <a14:saturation sat="120000"/>
                    </a14:imgEffect>
                  </a14:imgLayer>
                </a14:imgProps>
              </a:ext>
              <a:ext uri="{28A0092B-C50C-407E-A947-70E740481C1C}">
                <a14:useLocalDpi xmlns:a14="http://schemas.microsoft.com/office/drawing/2010/main" val="0"/>
              </a:ext>
            </a:extLst>
          </a:blip>
          <a:srcRect l="11803" t="12621" r="16821" b="18395"/>
          <a:stretch>
            <a:fillRect/>
          </a:stretch>
        </p:blipFill>
        <p:spPr>
          <a:xfrm>
            <a:off x="719851" y="1698346"/>
            <a:ext cx="5201977" cy="3655359"/>
          </a:xfrm>
          <a:prstGeom prst="rect">
            <a:avLst/>
          </a:prstGeom>
        </p:spPr>
      </p:pic>
      <p:sp>
        <p:nvSpPr>
          <p:cNvPr id="2" name="标题 1"/>
          <p:cNvSpPr>
            <a:spLocks noGrp="1"/>
          </p:cNvSpPr>
          <p:nvPr>
            <p:ph type="ctrTitle"/>
            <p:custDataLst>
              <p:tags r:id="rId4"/>
            </p:custDataLst>
          </p:nvPr>
        </p:nvSpPr>
        <p:spPr>
          <a:xfrm>
            <a:off x="5909128" y="1967673"/>
            <a:ext cx="5402343" cy="1965406"/>
          </a:xfrm>
        </p:spPr>
        <p:txBody>
          <a:bodyPr wrap="square" anchor="b">
            <a:normAutofit/>
          </a:bodyPr>
          <a:lstStyle>
            <a:lvl1pPr algn="r">
              <a:lnSpc>
                <a:spcPct val="100000"/>
              </a:lnSpc>
              <a:defRPr sz="6000">
                <a:solidFill>
                  <a:schemeClr val="tx2"/>
                </a:solidFill>
              </a:defRPr>
            </a:lvl1pPr>
          </a:lstStyle>
          <a:p>
            <a:r>
              <a:rPr lang="zh-CN" altLang="en-US" dirty="0"/>
              <a:t>单击此处编辑母版标题样式</a:t>
            </a:r>
          </a:p>
        </p:txBody>
      </p:sp>
      <p:sp>
        <p:nvSpPr>
          <p:cNvPr id="4" name="日期占位符 3"/>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2024/11/9</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10" name="公司名占位符 6"/>
          <p:cNvSpPr>
            <a:spLocks noGrp="1"/>
          </p:cNvSpPr>
          <p:nvPr>
            <p:ph type="body" sz="quarter" idx="13" hasCustomPrompt="1"/>
            <p:custDataLst>
              <p:tags r:id="rId8"/>
            </p:custDataLst>
          </p:nvPr>
        </p:nvSpPr>
        <p:spPr>
          <a:xfrm>
            <a:off x="8424926" y="770700"/>
            <a:ext cx="2880000" cy="504000"/>
          </a:xfrm>
        </p:spPr>
        <p:txBody>
          <a:bodyPr wrap="square" anchor="ctr">
            <a:normAutofit/>
          </a:bodyPr>
          <a:lstStyle>
            <a:lvl1pPr marL="0" indent="0" algn="r">
              <a:lnSpc>
                <a:spcPct val="100000"/>
              </a:lnSpc>
              <a:buNone/>
              <a:defRPr sz="1400">
                <a:solidFill>
                  <a:schemeClr val="tx2"/>
                </a:solidFill>
              </a:defRPr>
            </a:lvl1pPr>
          </a:lstStyle>
          <a:p>
            <a:pPr lvl="0"/>
            <a:r>
              <a:rPr lang="zh-CN" altLang="en-US" dirty="0"/>
              <a:t>公司名</a:t>
            </a:r>
          </a:p>
        </p:txBody>
      </p:sp>
      <p:sp>
        <p:nvSpPr>
          <p:cNvPr id="24" name="署名占位符 10"/>
          <p:cNvSpPr>
            <a:spLocks noGrp="1"/>
          </p:cNvSpPr>
          <p:nvPr>
            <p:ph type="body" sz="quarter" idx="17" hasCustomPrompt="1"/>
            <p:custDataLst>
              <p:tags r:id="rId9"/>
            </p:custDataLst>
          </p:nvPr>
        </p:nvSpPr>
        <p:spPr>
          <a:xfrm>
            <a:off x="8444171" y="4270769"/>
            <a:ext cx="2880000" cy="504000"/>
          </a:xfrm>
          <a:prstGeom prst="roundRect">
            <a:avLst>
              <a:gd name="adj" fmla="val 50000"/>
            </a:avLst>
          </a:prstGeom>
          <a:solidFill>
            <a:schemeClr val="accent1">
              <a:lumMod val="40000"/>
              <a:lumOff val="60000"/>
            </a:schemeClr>
          </a:solidFill>
          <a:ln>
            <a:solidFill>
              <a:schemeClr val="accent1">
                <a:lumMod val="40000"/>
                <a:lumOff val="60000"/>
              </a:schemeClr>
            </a:solidFill>
          </a:ln>
        </p:spPr>
        <p:txBody>
          <a:bodyPr wrap="square" anchor="ctr">
            <a:normAutofit/>
          </a:bodyPr>
          <a:lstStyle>
            <a:lvl1pPr marL="0" indent="0" algn="ctr">
              <a:lnSpc>
                <a:spcPct val="100000"/>
              </a:lnSpc>
              <a:buNone/>
              <a:defRPr sz="1400" b="1">
                <a:solidFill>
                  <a:srgbClr val="333333"/>
                </a:solidFill>
              </a:defRPr>
            </a:lvl1pPr>
          </a:lstStyle>
          <a:p>
            <a:pPr lvl="0"/>
            <a:r>
              <a:rPr lang="zh-CN" altLang="en-US" dirty="0"/>
              <a:t>署名</a:t>
            </a:r>
          </a:p>
        </p:txBody>
      </p:sp>
      <p:cxnSp>
        <p:nvCxnSpPr>
          <p:cNvPr id="18" name="直接连接符 17"/>
          <p:cNvCxnSpPr/>
          <p:nvPr userDrawn="1">
            <p:custDataLst>
              <p:tags r:id="rId10"/>
            </p:custDataLst>
          </p:nvPr>
        </p:nvCxnSpPr>
        <p:spPr>
          <a:xfrm>
            <a:off x="2263569" y="5928715"/>
            <a:ext cx="9053719" cy="0"/>
          </a:xfrm>
          <a:prstGeom prst="line">
            <a:avLst/>
          </a:prstGeom>
          <a:ln>
            <a:solidFill>
              <a:schemeClr val="accent1">
                <a:alpha val="28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userDrawn="1">
            <p:custDataLst>
              <p:tags r:id="rId11"/>
            </p:custDataLst>
          </p:nvPr>
        </p:nvSpPr>
        <p:spPr>
          <a:xfrm>
            <a:off x="901739"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2" name="椭圆 21"/>
          <p:cNvSpPr/>
          <p:nvPr userDrawn="1">
            <p:custDataLst>
              <p:tags r:id="rId12"/>
            </p:custDataLst>
          </p:nvPr>
        </p:nvSpPr>
        <p:spPr>
          <a:xfrm>
            <a:off x="1090973"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3" name="椭圆 22"/>
          <p:cNvSpPr/>
          <p:nvPr userDrawn="1">
            <p:custDataLst>
              <p:tags r:id="rId13"/>
            </p:custDataLst>
          </p:nvPr>
        </p:nvSpPr>
        <p:spPr>
          <a:xfrm>
            <a:off x="1280207" y="5877745"/>
            <a:ext cx="101940" cy="101940"/>
          </a:xfrm>
          <a:prstGeom prst="ellipse">
            <a:avLst/>
          </a:prstGeom>
          <a:gradFill flip="none" rotWithShape="1">
            <a:gsLst>
              <a:gs pos="23000">
                <a:schemeClr val="accent5"/>
              </a:gs>
              <a:gs pos="88000">
                <a:schemeClr val="accent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25" name="椭圆 24"/>
          <p:cNvSpPr/>
          <p:nvPr userDrawn="1">
            <p:custDataLst>
              <p:tags r:id="rId14"/>
            </p:custDataLst>
          </p:nvPr>
        </p:nvSpPr>
        <p:spPr>
          <a:xfrm>
            <a:off x="1469440" y="5877745"/>
            <a:ext cx="101940" cy="101940"/>
          </a:xfrm>
          <a:prstGeom prst="ellipse">
            <a:avLst/>
          </a:prstGeom>
          <a:gradFill>
            <a:gsLst>
              <a:gs pos="52000">
                <a:schemeClr val="accent1"/>
              </a:gs>
              <a:gs pos="100000">
                <a:schemeClr val="accent2"/>
              </a:gs>
            </a:gsLst>
            <a:lin ang="27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Tree>
    <p:extLst>
      <p:ext uri="{BB962C8B-B14F-4D97-AF65-F5344CB8AC3E}">
        <p14:creationId xmlns:p14="http://schemas.microsoft.com/office/powerpoint/2010/main" val="229091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FB007-3B44-76E5-59EB-CC42FFE3E697}"/>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B402667-05D6-DCE9-C625-9FCEF635ACC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382D6F7-6E95-1349-250E-4F89A46965FF}"/>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F2D35109-F542-E644-64AF-91198F80E77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9DDDFBD-EA46-5C63-10EA-9A8444EE1FD2}"/>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897394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2CE15-E669-FAF6-6170-9F1AD11483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0905087F-617C-FF0C-4D1A-389AF8E210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80FD0BB-FD19-C6FB-1B2C-277575A06C35}"/>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A03410C9-EACC-1EBD-C644-81E351D3DB6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BD50A4C-7D68-A225-4B1D-BF55E285CCA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910349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152E4-CDF4-1243-8325-E6D9F71B552D}"/>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B6E9F39-8185-43FD-2982-F80DC3A934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C17C7FE-A308-0A37-DC08-82452DF0DD0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30AF7C9E-ED71-B60D-2685-D1ED5E30969B}"/>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6" name="页脚占位符 5">
            <a:extLst>
              <a:ext uri="{FF2B5EF4-FFF2-40B4-BE49-F238E27FC236}">
                <a16:creationId xmlns:a16="http://schemas.microsoft.com/office/drawing/2014/main" id="{03521B76-FF96-F278-55AD-2FBE2FEE9AB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166EEC4-76CA-943C-75C6-FB1CE29E6D99}"/>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821555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EE9C3-F504-74E8-1B00-4490C4E64DB3}"/>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9866A1C-FBE8-2687-0A4E-595C8EA2C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3130EBA-A3E8-8A5B-5D82-E39AD549AC0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663F214D-204C-2E27-39F3-264019D55A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81D519-CAB8-278A-31A7-14FEFB7117D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F21D48E1-1580-960F-3F29-56E73F8C8029}"/>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8" name="页脚占位符 7">
            <a:extLst>
              <a:ext uri="{FF2B5EF4-FFF2-40B4-BE49-F238E27FC236}">
                <a16:creationId xmlns:a16="http://schemas.microsoft.com/office/drawing/2014/main" id="{0D46D0D0-7478-9529-C82B-EEC1D4214FC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CEA1FD8F-EA83-EFDA-3CB6-8D0854EEDBD3}"/>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419458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3FACC-E842-77C2-F59F-E68D71D0927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B9821B3D-B185-F86C-3F1B-5533367B7EE3}"/>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4" name="页脚占位符 3">
            <a:extLst>
              <a:ext uri="{FF2B5EF4-FFF2-40B4-BE49-F238E27FC236}">
                <a16:creationId xmlns:a16="http://schemas.microsoft.com/office/drawing/2014/main" id="{D7A8FF0A-27A0-6FDD-A8F8-8F6ABE4071E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1EB8AFA0-429E-9744-02D9-272EAE21E57B}"/>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54944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A25BC1-CDF4-0CC2-88EE-54F707207EFE}"/>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3" name="页脚占位符 2">
            <a:extLst>
              <a:ext uri="{FF2B5EF4-FFF2-40B4-BE49-F238E27FC236}">
                <a16:creationId xmlns:a16="http://schemas.microsoft.com/office/drawing/2014/main" id="{07BA7F3D-23B6-6C13-617D-A948E025CB88}"/>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1D643EDE-155F-1CE4-8860-332C5FFDE454}"/>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106190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5FBFD-B81E-C880-8E42-953FD11442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996DF55-8351-6F00-07D8-B4DCBB795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900621DA-5CF7-0DA4-0989-2E5C7B0A9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A1A0C4-46B7-56FF-8427-8F6B151AE8DB}"/>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6" name="页脚占位符 5">
            <a:extLst>
              <a:ext uri="{FF2B5EF4-FFF2-40B4-BE49-F238E27FC236}">
                <a16:creationId xmlns:a16="http://schemas.microsoft.com/office/drawing/2014/main" id="{86DDC4D0-C13E-28C2-4F31-A6A0D63B10A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C53D2C-107E-299E-4FA1-1D82660E64AE}"/>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66954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79896-47D7-B590-A5E7-1D6739E4E9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0EE33E04-D2D6-3906-F755-740C605240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0536C922-9AB5-CB05-A2B4-75D1CBF2F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8A8DFB-C3F4-9B65-0078-BF488BC9374E}"/>
              </a:ext>
            </a:extLst>
          </p:cNvPr>
          <p:cNvSpPr>
            <a:spLocks noGrp="1"/>
          </p:cNvSpPr>
          <p:nvPr>
            <p:ph type="dt" sz="half" idx="10"/>
          </p:nvPr>
        </p:nvSpPr>
        <p:spPr/>
        <p:txBody>
          <a:bodyPr/>
          <a:lstStyle/>
          <a:p>
            <a:fld id="{E90235BF-06B8-4203-A250-D0E2E12BD6A1}" type="datetimeFigureOut">
              <a:rPr lang="en-US" smtClean="0"/>
              <a:t>11/9/2024</a:t>
            </a:fld>
            <a:endParaRPr lang="en-US"/>
          </a:p>
        </p:txBody>
      </p:sp>
      <p:sp>
        <p:nvSpPr>
          <p:cNvPr id="6" name="页脚占位符 5">
            <a:extLst>
              <a:ext uri="{FF2B5EF4-FFF2-40B4-BE49-F238E27FC236}">
                <a16:creationId xmlns:a16="http://schemas.microsoft.com/office/drawing/2014/main" id="{604E986F-D65E-185F-3B7A-B24F4D2A2D9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DCE272F-C9E5-37E1-5A85-DBB57432121B}"/>
              </a:ext>
            </a:extLst>
          </p:cNvPr>
          <p:cNvSpPr>
            <a:spLocks noGrp="1"/>
          </p:cNvSpPr>
          <p:nvPr>
            <p:ph type="sldNum" sz="quarter" idx="12"/>
          </p:nvPr>
        </p:nvSpPr>
        <p:spPr/>
        <p:txBody>
          <a:bodyPr/>
          <a:lstStyle/>
          <a:p>
            <a:fld id="{FD0D02A4-633A-49FE-AB30-A7BD99C25C44}" type="slidenum">
              <a:rPr lang="en-US" smtClean="0"/>
              <a:t>‹#›</a:t>
            </a:fld>
            <a:endParaRPr lang="en-US"/>
          </a:p>
        </p:txBody>
      </p:sp>
    </p:spTree>
    <p:extLst>
      <p:ext uri="{BB962C8B-B14F-4D97-AF65-F5344CB8AC3E}">
        <p14:creationId xmlns:p14="http://schemas.microsoft.com/office/powerpoint/2010/main" val="251749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7B7D87-A692-FB57-CE34-4BA1918E76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0266080-6F02-65DF-54A0-CF72677CAD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44A4CCE-91EE-F3FB-51D9-5EAC0E3E4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235BF-06B8-4203-A250-D0E2E12BD6A1}" type="datetimeFigureOut">
              <a:rPr lang="en-US" smtClean="0"/>
              <a:t>11/9/2024</a:t>
            </a:fld>
            <a:endParaRPr lang="en-US"/>
          </a:p>
        </p:txBody>
      </p:sp>
      <p:sp>
        <p:nvSpPr>
          <p:cNvPr id="5" name="页脚占位符 4">
            <a:extLst>
              <a:ext uri="{FF2B5EF4-FFF2-40B4-BE49-F238E27FC236}">
                <a16:creationId xmlns:a16="http://schemas.microsoft.com/office/drawing/2014/main" id="{C549678F-A376-959C-F600-00EA06B3C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604DFCE-C287-E96D-8E29-F3944B2F6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D02A4-633A-49FE-AB30-A7BD99C25C44}" type="slidenum">
              <a:rPr lang="en-US" smtClean="0"/>
              <a:t>‹#›</a:t>
            </a:fld>
            <a:endParaRPr lang="en-US"/>
          </a:p>
        </p:txBody>
      </p:sp>
    </p:spTree>
    <p:extLst>
      <p:ext uri="{BB962C8B-B14F-4D97-AF65-F5344CB8AC3E}">
        <p14:creationId xmlns:p14="http://schemas.microsoft.com/office/powerpoint/2010/main" val="1397823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93.xml"/><Relationship Id="rId7"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slideLayout" Target="../slideLayouts/slideLayout7.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tags" Target="../tags/tag108.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5" Type="http://schemas.openxmlformats.org/officeDocument/2006/relationships/tags" Target="../tags/tag101.xml"/><Relationship Id="rId10" Type="http://schemas.openxmlformats.org/officeDocument/2006/relationships/tags" Target="../tags/tag106.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slideLayout" Target="../slideLayouts/slideLayout1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11.xml"/><Relationship Id="rId7" Type="http://schemas.openxmlformats.org/officeDocument/2006/relationships/notesSlide" Target="../notesSlides/notesSlide18.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6.xml"/><Relationship Id="rId5" Type="http://schemas.openxmlformats.org/officeDocument/2006/relationships/tags" Target="../tags/tag113.xml"/><Relationship Id="rId4" Type="http://schemas.openxmlformats.org/officeDocument/2006/relationships/tags" Target="../tags/tag112.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16.xml"/><Relationship Id="rId7" Type="http://schemas.openxmlformats.org/officeDocument/2006/relationships/slideLayout" Target="../slideLayouts/slideLayout1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9"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2" Type="http://schemas.openxmlformats.org/officeDocument/2006/relationships/tags" Target="../tags/tag124.xml"/><Relationship Id="rId16" Type="http://schemas.openxmlformats.org/officeDocument/2006/relationships/image" Target="../media/image22.jpe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notesSlide" Target="../notesSlides/notesSlide20.xml"/><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38.xml"/><Relationship Id="rId7" Type="http://schemas.openxmlformats.org/officeDocument/2006/relationships/slideLayout" Target="../slideLayouts/slideLayout15.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44.xml"/><Relationship Id="rId7" Type="http://schemas.openxmlformats.org/officeDocument/2006/relationships/notesSlide" Target="../notesSlides/notesSlide33.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6.xml"/><Relationship Id="rId5" Type="http://schemas.openxmlformats.org/officeDocument/2006/relationships/tags" Target="../tags/tag146.xml"/><Relationship Id="rId4" Type="http://schemas.openxmlformats.org/officeDocument/2006/relationships/tags" Target="../tags/tag145.xml"/></Relationships>
</file>

<file path=ppt/slides/_rels/slide3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notesSlide" Target="../notesSlides/notesSlide2.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87.xml"/><Relationship Id="rId7" Type="http://schemas.openxmlformats.org/officeDocument/2006/relationships/slideLayout" Target="../slideLayouts/slideLayout15.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署名"/>
          <p:cNvSpPr>
            <a:spLocks noGrp="1"/>
          </p:cNvSpPr>
          <p:nvPr>
            <p:ph type="body" sz="quarter" idx="17"/>
            <p:custDataLst>
              <p:tags r:id="rId2"/>
            </p:custDataLst>
          </p:nvPr>
        </p:nvSpPr>
        <p:spPr/>
        <p:txBody>
          <a:bodyPr/>
          <a:lstStyle/>
          <a:p>
            <a:endParaRPr lang="zh-CN" altLang="en-US"/>
          </a:p>
        </p:txBody>
      </p:sp>
      <p:sp>
        <p:nvSpPr>
          <p:cNvPr id="3" name="文本框 2">
            <a:extLst>
              <a:ext uri="{FF2B5EF4-FFF2-40B4-BE49-F238E27FC236}">
                <a16:creationId xmlns:a16="http://schemas.microsoft.com/office/drawing/2014/main" id="{8DA70A7E-63DF-16A6-1DE0-F2512E2FB9FE}"/>
              </a:ext>
            </a:extLst>
          </p:cNvPr>
          <p:cNvSpPr txBox="1"/>
          <p:nvPr/>
        </p:nvSpPr>
        <p:spPr>
          <a:xfrm>
            <a:off x="5736407" y="2404742"/>
            <a:ext cx="6300356" cy="1200329"/>
          </a:xfrm>
          <a:prstGeom prst="rect">
            <a:avLst/>
          </a:prstGeom>
          <a:noFill/>
        </p:spPr>
        <p:txBody>
          <a:bodyPr wrap="square">
            <a:spAutoFit/>
          </a:bodyPr>
          <a:lstStyle/>
          <a:p>
            <a:r>
              <a:rPr lang="zh-CN" altLang="en-US" sz="3600"/>
              <a:t>腾讯</a:t>
            </a:r>
            <a:r>
              <a:rPr lang="en-US" altLang="zh-CN" sz="3600"/>
              <a:t>《</a:t>
            </a:r>
            <a:r>
              <a:rPr lang="zh-CN" altLang="en-US" sz="3600"/>
              <a:t>王者荣耀</a:t>
            </a:r>
            <a:r>
              <a:rPr lang="en-US" altLang="zh-CN" sz="3600"/>
              <a:t>》</a:t>
            </a:r>
            <a:r>
              <a:rPr lang="zh-CN" altLang="en-US" sz="3600"/>
              <a:t>觉悟</a:t>
            </a:r>
            <a:r>
              <a:rPr lang="en-US" altLang="zh-CN" sz="3600"/>
              <a:t>AI</a:t>
            </a:r>
            <a:r>
              <a:rPr lang="zh-CN" altLang="en-US" sz="3600"/>
              <a:t>模型浅析</a:t>
            </a:r>
            <a:endParaRPr lang="en-US" sz="3600"/>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F17D43-DBB7-248E-0CBB-DC8DBBB4E2F6}"/>
              </a:ext>
            </a:extLst>
          </p:cNvPr>
          <p:cNvPicPr>
            <a:picLocks noChangeAspect="1"/>
          </p:cNvPicPr>
          <p:nvPr/>
        </p:nvPicPr>
        <p:blipFill>
          <a:blip r:embed="rId3"/>
          <a:stretch>
            <a:fillRect/>
          </a:stretch>
        </p:blipFill>
        <p:spPr>
          <a:xfrm>
            <a:off x="1908865" y="1729805"/>
            <a:ext cx="8829675" cy="2962275"/>
          </a:xfrm>
          <a:prstGeom prst="rect">
            <a:avLst/>
          </a:prstGeom>
        </p:spPr>
      </p:pic>
      <p:sp>
        <p:nvSpPr>
          <p:cNvPr id="7" name="文本框 6">
            <a:extLst>
              <a:ext uri="{FF2B5EF4-FFF2-40B4-BE49-F238E27FC236}">
                <a16:creationId xmlns:a16="http://schemas.microsoft.com/office/drawing/2014/main" id="{69E6AD20-F4D5-8BD1-BF4E-2AD82F035BFB}"/>
              </a:ext>
            </a:extLst>
          </p:cNvPr>
          <p:cNvSpPr txBox="1"/>
          <p:nvPr/>
        </p:nvSpPr>
        <p:spPr>
          <a:xfrm>
            <a:off x="1578301" y="4933167"/>
            <a:ext cx="8969829" cy="646331"/>
          </a:xfrm>
          <a:prstGeom prst="rect">
            <a:avLst/>
          </a:prstGeom>
          <a:noFill/>
        </p:spPr>
        <p:txBody>
          <a:bodyPr wrap="square">
            <a:spAutoFit/>
          </a:bodyPr>
          <a:lstStyle/>
          <a:p>
            <a:r>
              <a:rPr lang="zh-CN" altLang="en-US" b="0" i="0">
                <a:solidFill>
                  <a:srgbClr val="060607"/>
                </a:solidFill>
                <a:effectLst/>
                <a:latin typeface="-apple-system"/>
              </a:rPr>
              <a:t>这张图片展示了一个用于游戏</a:t>
            </a:r>
            <a:r>
              <a:rPr lang="en-US" altLang="zh-CN" b="0" i="0">
                <a:solidFill>
                  <a:srgbClr val="060607"/>
                </a:solidFill>
                <a:effectLst/>
                <a:latin typeface="-apple-system"/>
              </a:rPr>
              <a:t>AI</a:t>
            </a:r>
            <a:r>
              <a:rPr lang="zh-CN" altLang="en-US" b="0" i="0">
                <a:solidFill>
                  <a:srgbClr val="060607"/>
                </a:solidFill>
                <a:effectLst/>
                <a:latin typeface="-apple-system"/>
              </a:rPr>
              <a:t>决策的深度学习模型架构。这个架构分为两个主要部分：编码观察（</a:t>
            </a:r>
            <a:r>
              <a:rPr lang="en-US" altLang="zh-CN" b="0" i="0">
                <a:solidFill>
                  <a:srgbClr val="060607"/>
                </a:solidFill>
                <a:effectLst/>
                <a:latin typeface="-apple-system"/>
              </a:rPr>
              <a:t>Encoded observations</a:t>
            </a:r>
            <a:r>
              <a:rPr lang="zh-CN" altLang="en-US" b="0" i="0">
                <a:solidFill>
                  <a:srgbClr val="060607"/>
                </a:solidFill>
                <a:effectLst/>
                <a:latin typeface="-apple-system"/>
              </a:rPr>
              <a:t>）和动作（</a:t>
            </a:r>
            <a:r>
              <a:rPr lang="en-US" altLang="zh-CN" b="0" i="0">
                <a:solidFill>
                  <a:srgbClr val="060607"/>
                </a:solidFill>
                <a:effectLst/>
                <a:latin typeface="-apple-system"/>
              </a:rPr>
              <a:t>Action</a:t>
            </a:r>
            <a:r>
              <a:rPr lang="zh-CN" altLang="en-US" b="0" i="0">
                <a:solidFill>
                  <a:srgbClr val="060607"/>
                </a:solidFill>
                <a:effectLst/>
                <a:latin typeface="-apple-system"/>
              </a:rPr>
              <a:t>）。</a:t>
            </a:r>
            <a:endParaRPr lang="en-US"/>
          </a:p>
        </p:txBody>
      </p:sp>
      <p:sp>
        <p:nvSpPr>
          <p:cNvPr id="13" name="文本框 12">
            <a:extLst>
              <a:ext uri="{FF2B5EF4-FFF2-40B4-BE49-F238E27FC236}">
                <a16:creationId xmlns:a16="http://schemas.microsoft.com/office/drawing/2014/main" id="{43B14A27-A59E-85C9-0F97-57DAC7659049}"/>
              </a:ext>
            </a:extLst>
          </p:cNvPr>
          <p:cNvSpPr txBox="1"/>
          <p:nvPr/>
        </p:nvSpPr>
        <p:spPr>
          <a:xfrm>
            <a:off x="1473755" y="2355036"/>
            <a:ext cx="2220685" cy="276999"/>
          </a:xfrm>
          <a:prstGeom prst="rect">
            <a:avLst/>
          </a:prstGeom>
          <a:noFill/>
        </p:spPr>
        <p:txBody>
          <a:bodyPr wrap="square">
            <a:spAutoFit/>
          </a:bodyPr>
          <a:lstStyle/>
          <a:p>
            <a:r>
              <a:rPr lang="zh-CN" altLang="en-US" sz="1200" b="0" i="1">
                <a:solidFill>
                  <a:srgbClr val="0D0B22"/>
                </a:solidFill>
                <a:effectLst/>
                <a:latin typeface="微软雅黑" panose="020B0503020204020204" pitchFamily="34" charset="-122"/>
                <a:ea typeface="微软雅黑" panose="020B0503020204020204" pitchFamily="34" charset="-122"/>
              </a:rPr>
              <a:t>单元体的状态特征</a:t>
            </a:r>
            <a:endParaRPr lang="en-US" sz="1200" i="1"/>
          </a:p>
        </p:txBody>
      </p:sp>
      <p:sp>
        <p:nvSpPr>
          <p:cNvPr id="15" name="文本框 14">
            <a:extLst>
              <a:ext uri="{FF2B5EF4-FFF2-40B4-BE49-F238E27FC236}">
                <a16:creationId xmlns:a16="http://schemas.microsoft.com/office/drawing/2014/main" id="{1134C519-D8D5-9441-C33C-9DF10740A1F4}"/>
              </a:ext>
            </a:extLst>
          </p:cNvPr>
          <p:cNvSpPr txBox="1"/>
          <p:nvPr/>
        </p:nvSpPr>
        <p:spPr>
          <a:xfrm>
            <a:off x="2179149" y="3781791"/>
            <a:ext cx="2177143" cy="276999"/>
          </a:xfrm>
          <a:prstGeom prst="rect">
            <a:avLst/>
          </a:prstGeom>
          <a:noFill/>
        </p:spPr>
        <p:txBody>
          <a:bodyPr wrap="square">
            <a:spAutoFit/>
          </a:bodyPr>
          <a:lstStyle/>
          <a:p>
            <a:r>
              <a:rPr lang="zh-CN" altLang="en-US" sz="1200" i="1">
                <a:solidFill>
                  <a:srgbClr val="0D0B22"/>
                </a:solidFill>
                <a:latin typeface="微软雅黑" panose="020B0503020204020204" pitchFamily="34" charset="-122"/>
                <a:ea typeface="微软雅黑" panose="020B0503020204020204" pitchFamily="34" charset="-122"/>
              </a:rPr>
              <a:t>游戏内的状态特征</a:t>
            </a:r>
            <a:endParaRPr lang="en-US" sz="1200" i="1">
              <a:solidFill>
                <a:srgbClr val="0D0B2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22E18D3E-9ECD-5E92-8B26-4007500762C5}"/>
              </a:ext>
            </a:extLst>
          </p:cNvPr>
          <p:cNvSpPr txBox="1"/>
          <p:nvPr/>
        </p:nvSpPr>
        <p:spPr>
          <a:xfrm>
            <a:off x="3438989" y="1902190"/>
            <a:ext cx="6096000" cy="276999"/>
          </a:xfrm>
          <a:prstGeom prst="rect">
            <a:avLst/>
          </a:prstGeom>
          <a:noFill/>
        </p:spPr>
        <p:txBody>
          <a:bodyPr wrap="square">
            <a:spAutoFit/>
          </a:bodyPr>
          <a:lstStyle/>
          <a:p>
            <a:r>
              <a:rPr lang="zh-CN" altLang="en-US" sz="1200" i="1">
                <a:solidFill>
                  <a:srgbClr val="0D0B22"/>
                </a:solidFill>
                <a:latin typeface="微软雅黑" panose="020B0503020204020204" pitchFamily="34" charset="-122"/>
                <a:ea typeface="微软雅黑" panose="020B0503020204020204" pitchFamily="34" charset="-122"/>
              </a:rPr>
              <a:t>地图空间</a:t>
            </a:r>
            <a:endParaRPr lang="en-US" sz="1200" i="1">
              <a:solidFill>
                <a:srgbClr val="0D0B22"/>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819B842-5929-2A23-9587-018CA39CC6CF}"/>
              </a:ext>
            </a:extLst>
          </p:cNvPr>
          <p:cNvSpPr txBox="1"/>
          <p:nvPr/>
        </p:nvSpPr>
        <p:spPr>
          <a:xfrm>
            <a:off x="1410617" y="4110539"/>
            <a:ext cx="6096000" cy="276999"/>
          </a:xfrm>
          <a:prstGeom prst="rect">
            <a:avLst/>
          </a:prstGeom>
          <a:noFill/>
        </p:spPr>
        <p:txBody>
          <a:bodyPr wrap="square">
            <a:spAutoFit/>
          </a:bodyPr>
          <a:lstStyle/>
          <a:p>
            <a:r>
              <a:rPr lang="zh-CN" altLang="en-US" sz="1200" i="1">
                <a:solidFill>
                  <a:srgbClr val="0D0B22"/>
                </a:solidFill>
                <a:latin typeface="微软雅黑" panose="020B0503020204020204" pitchFamily="34" charset="-122"/>
                <a:ea typeface="微软雅黑" panose="020B0503020204020204" pitchFamily="34" charset="-122"/>
              </a:rPr>
              <a:t>看不见的敌人信息</a:t>
            </a:r>
            <a:endParaRPr lang="en-US" sz="1200" i="1">
              <a:solidFill>
                <a:srgbClr val="0D0B22"/>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C5CA79E-C204-7829-536B-5D8FE2D24FDE}"/>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3" name="组合 2">
            <a:extLst>
              <a:ext uri="{FF2B5EF4-FFF2-40B4-BE49-F238E27FC236}">
                <a16:creationId xmlns:a16="http://schemas.microsoft.com/office/drawing/2014/main" id="{A7C9C702-A36A-93AF-0B84-F2953C198EE8}"/>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FBF05B9E-B344-2296-D7B1-6DAD0AE4229E}"/>
                </a:ext>
              </a:extLst>
            </p:cNvPr>
            <p:cNvSpPr/>
            <p:nvPr/>
          </p:nvSpPr>
          <p:spPr>
            <a:xfrm>
              <a:off x="4453851" y="140340"/>
              <a:ext cx="1152128" cy="39341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6ACEFA3C-AD56-8703-FF7A-054ED442AE7B}"/>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AFF38B6E-EFC8-3C30-C98F-EEE5ABFC2AB3}"/>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6BDA21E5-CE15-F8CA-045D-6D50B555E583}"/>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2" name="矩形 11">
              <a:extLst>
                <a:ext uri="{FF2B5EF4-FFF2-40B4-BE49-F238E27FC236}">
                  <a16:creationId xmlns:a16="http://schemas.microsoft.com/office/drawing/2014/main" id="{7A0F512D-5669-EB3E-CEFF-020EB529FD94}"/>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101560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5E965C-C5D2-C397-B8A0-83646233431A}"/>
              </a:ext>
            </a:extLst>
          </p:cNvPr>
          <p:cNvPicPr>
            <a:picLocks noChangeAspect="1"/>
          </p:cNvPicPr>
          <p:nvPr/>
        </p:nvPicPr>
        <p:blipFill>
          <a:blip r:embed="rId3"/>
          <a:stretch>
            <a:fillRect/>
          </a:stretch>
        </p:blipFill>
        <p:spPr>
          <a:xfrm>
            <a:off x="2233432" y="1037473"/>
            <a:ext cx="7223352" cy="2423368"/>
          </a:xfrm>
          <a:prstGeom prst="rect">
            <a:avLst/>
          </a:prstGeom>
        </p:spPr>
      </p:pic>
      <p:sp>
        <p:nvSpPr>
          <p:cNvPr id="4" name="文本框 3">
            <a:extLst>
              <a:ext uri="{FF2B5EF4-FFF2-40B4-BE49-F238E27FC236}">
                <a16:creationId xmlns:a16="http://schemas.microsoft.com/office/drawing/2014/main" id="{AB81E1B3-BA2B-19F2-15F1-F187ACD74301}"/>
              </a:ext>
            </a:extLst>
          </p:cNvPr>
          <p:cNvSpPr txBox="1"/>
          <p:nvPr/>
        </p:nvSpPr>
        <p:spPr>
          <a:xfrm>
            <a:off x="2186406" y="3767419"/>
            <a:ext cx="4662031" cy="2031325"/>
          </a:xfrm>
          <a:prstGeom prst="rect">
            <a:avLst/>
          </a:prstGeom>
          <a:noFill/>
        </p:spPr>
        <p:txBody>
          <a:bodyPr wrap="square">
            <a:spAutoFit/>
          </a:bodyPr>
          <a:lstStyle/>
          <a:p>
            <a:pPr algn="l"/>
            <a:r>
              <a:rPr lang="zh-CN" altLang="en-US" b="1" u="sng">
                <a:solidFill>
                  <a:srgbClr val="060607"/>
                </a:solidFill>
                <a:effectLst/>
                <a:latin typeface="-apple-system"/>
              </a:rPr>
              <a:t>动作（</a:t>
            </a:r>
            <a:r>
              <a:rPr lang="en-US" altLang="zh-CN" b="1" u="sng">
                <a:solidFill>
                  <a:srgbClr val="060607"/>
                </a:solidFill>
                <a:effectLst/>
                <a:latin typeface="-apple-system"/>
              </a:rPr>
              <a:t>Action</a:t>
            </a:r>
            <a:r>
              <a:rPr lang="zh-CN" altLang="en-US" b="1" u="sng">
                <a:solidFill>
                  <a:srgbClr val="060607"/>
                </a:solidFill>
                <a:effectLst/>
                <a:latin typeface="-apple-system"/>
              </a:rPr>
              <a:t>）</a:t>
            </a:r>
          </a:p>
          <a:p>
            <a:pPr algn="l">
              <a:buFont typeface="Arial" panose="020B0604020202020204" pitchFamily="34" charset="0"/>
              <a:buChar char="•"/>
            </a:pPr>
            <a:r>
              <a:rPr lang="zh-CN" altLang="en-US" b="1" i="0">
                <a:solidFill>
                  <a:srgbClr val="060607"/>
                </a:solidFill>
                <a:effectLst/>
                <a:latin typeface="-apple-system"/>
              </a:rPr>
              <a:t>动作掩码（</a:t>
            </a:r>
            <a:r>
              <a:rPr lang="en-US" altLang="zh-CN" b="1" i="0">
                <a:solidFill>
                  <a:srgbClr val="060607"/>
                </a:solidFill>
                <a:effectLst/>
                <a:latin typeface="-apple-system"/>
              </a:rPr>
              <a:t>Action Mask</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en-US" altLang="zh-CN" b="1" i="0">
                <a:solidFill>
                  <a:srgbClr val="060607"/>
                </a:solidFill>
                <a:effectLst/>
                <a:latin typeface="-apple-system"/>
              </a:rPr>
              <a:t>LSTM</a:t>
            </a:r>
            <a:endParaRPr lang="en-US" altLang="zh-CN"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注意力机制（</a:t>
            </a:r>
            <a:r>
              <a:rPr lang="en-US" altLang="zh-CN" b="1" i="0">
                <a:solidFill>
                  <a:srgbClr val="060607"/>
                </a:solidFill>
                <a:effectLst/>
                <a:latin typeface="-apple-system"/>
              </a:rPr>
              <a:t>Attention</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嵌入单元键（</a:t>
            </a:r>
            <a:r>
              <a:rPr lang="en-US" altLang="zh-CN" b="1" i="0">
                <a:solidFill>
                  <a:srgbClr val="060607"/>
                </a:solidFill>
                <a:effectLst/>
                <a:latin typeface="-apple-system"/>
              </a:rPr>
              <a:t>Embedded unit keys</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值（</a:t>
            </a:r>
            <a:r>
              <a:rPr lang="en-US" altLang="zh-CN" b="1" i="0">
                <a:solidFill>
                  <a:srgbClr val="060607"/>
                </a:solidFill>
                <a:effectLst/>
                <a:latin typeface="-apple-system"/>
              </a:rPr>
              <a:t>Value</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策略（</a:t>
            </a:r>
            <a:r>
              <a:rPr lang="en-US" altLang="zh-CN" b="1" i="0">
                <a:solidFill>
                  <a:srgbClr val="060607"/>
                </a:solidFill>
                <a:effectLst/>
                <a:latin typeface="-apple-system"/>
              </a:rPr>
              <a:t>Policy</a:t>
            </a:r>
            <a:r>
              <a:rPr lang="zh-CN" altLang="en-US" b="1" i="0">
                <a:solidFill>
                  <a:srgbClr val="060607"/>
                </a:solidFill>
                <a:effectLst/>
                <a:latin typeface="-apple-system"/>
              </a:rPr>
              <a:t>）</a:t>
            </a:r>
            <a:endParaRPr lang="zh-CN" altLang="en-US" b="0" i="0">
              <a:solidFill>
                <a:srgbClr val="060607"/>
              </a:solidFill>
              <a:effectLst/>
              <a:latin typeface="-apple-system"/>
            </a:endParaRPr>
          </a:p>
        </p:txBody>
      </p:sp>
      <p:sp>
        <p:nvSpPr>
          <p:cNvPr id="12" name="文本框 11">
            <a:extLst>
              <a:ext uri="{FF2B5EF4-FFF2-40B4-BE49-F238E27FC236}">
                <a16:creationId xmlns:a16="http://schemas.microsoft.com/office/drawing/2014/main" id="{9DD5393F-14C7-8116-6A39-0C87AEC558F3}"/>
              </a:ext>
            </a:extLst>
          </p:cNvPr>
          <p:cNvSpPr txBox="1"/>
          <p:nvPr/>
        </p:nvSpPr>
        <p:spPr>
          <a:xfrm>
            <a:off x="6456681" y="3794953"/>
            <a:ext cx="3215639" cy="1477328"/>
          </a:xfrm>
          <a:prstGeom prst="rect">
            <a:avLst/>
          </a:prstGeom>
          <a:noFill/>
        </p:spPr>
        <p:txBody>
          <a:bodyPr wrap="square">
            <a:spAutoFit/>
          </a:bodyPr>
          <a:lstStyle/>
          <a:p>
            <a:pPr algn="l"/>
            <a:r>
              <a:rPr lang="zh-CN" altLang="en-US" b="1" i="0" u="sng">
                <a:solidFill>
                  <a:srgbClr val="060607"/>
                </a:solidFill>
                <a:effectLst/>
                <a:latin typeface="-apple-system"/>
              </a:rPr>
              <a:t>动作输出</a:t>
            </a:r>
          </a:p>
          <a:p>
            <a:pPr algn="l">
              <a:buFont typeface="Arial" panose="020B0604020202020204" pitchFamily="34" charset="0"/>
              <a:buChar char="•"/>
            </a:pPr>
            <a:r>
              <a:rPr lang="zh-CN" altLang="en-US" b="1" i="0">
                <a:solidFill>
                  <a:srgbClr val="060607"/>
                </a:solidFill>
                <a:effectLst/>
                <a:latin typeface="-apple-system"/>
              </a:rPr>
              <a:t>按钮（</a:t>
            </a:r>
            <a:r>
              <a:rPr lang="en-US" altLang="zh-CN" b="1" i="0">
                <a:solidFill>
                  <a:srgbClr val="060607"/>
                </a:solidFill>
                <a:effectLst/>
                <a:latin typeface="-apple-system"/>
              </a:rPr>
              <a:t>Button</a:t>
            </a:r>
            <a:r>
              <a:rPr lang="zh-CN" altLang="en-US" b="1" i="0">
                <a:solidFill>
                  <a:srgbClr val="060607"/>
                </a:solidFill>
                <a:effectLst/>
                <a:latin typeface="-apple-system"/>
              </a:rPr>
              <a:t>）</a:t>
            </a: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移动（</a:t>
            </a:r>
            <a:r>
              <a:rPr lang="en-US" altLang="zh-CN" b="1" i="0">
                <a:solidFill>
                  <a:srgbClr val="060607"/>
                </a:solidFill>
                <a:effectLst/>
                <a:latin typeface="-apple-system"/>
              </a:rPr>
              <a:t>Move_X, Move_Y</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偏移（</a:t>
            </a:r>
            <a:r>
              <a:rPr lang="en-US" altLang="zh-CN" b="1" i="0">
                <a:solidFill>
                  <a:srgbClr val="060607"/>
                </a:solidFill>
                <a:effectLst/>
                <a:latin typeface="-apple-system"/>
              </a:rPr>
              <a:t>Offset_X, Offset_Y</a:t>
            </a:r>
            <a:r>
              <a:rPr lang="zh-CN" altLang="en-US" b="1" i="0">
                <a:solidFill>
                  <a:srgbClr val="060607"/>
                </a:solidFill>
                <a:effectLst/>
                <a:latin typeface="-apple-system"/>
              </a:rPr>
              <a:t>）</a:t>
            </a:r>
            <a:endParaRPr lang="en-US" altLang="zh-CN" b="1"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目标单元（</a:t>
            </a:r>
            <a:r>
              <a:rPr lang="en-US" altLang="zh-CN" b="1" i="0">
                <a:solidFill>
                  <a:srgbClr val="060607"/>
                </a:solidFill>
                <a:effectLst/>
                <a:latin typeface="-apple-system"/>
              </a:rPr>
              <a:t>Target Unit</a:t>
            </a:r>
            <a:r>
              <a:rPr lang="zh-CN" altLang="en-US" b="1" i="0">
                <a:solidFill>
                  <a:srgbClr val="060607"/>
                </a:solidFill>
                <a:effectLst/>
                <a:latin typeface="-apple-system"/>
              </a:rPr>
              <a:t>）</a:t>
            </a:r>
            <a:endParaRPr lang="zh-CN" altLang="en-US" b="0" i="0">
              <a:solidFill>
                <a:srgbClr val="060607"/>
              </a:solidFill>
              <a:effectLst/>
              <a:latin typeface="-apple-system"/>
            </a:endParaRPr>
          </a:p>
        </p:txBody>
      </p:sp>
      <p:sp>
        <p:nvSpPr>
          <p:cNvPr id="14" name="矩形 13">
            <a:extLst>
              <a:ext uri="{FF2B5EF4-FFF2-40B4-BE49-F238E27FC236}">
                <a16:creationId xmlns:a16="http://schemas.microsoft.com/office/drawing/2014/main" id="{BBF58EC8-D520-3CBF-D1F9-94AB99547685}"/>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15" name="组合 14">
            <a:extLst>
              <a:ext uri="{FF2B5EF4-FFF2-40B4-BE49-F238E27FC236}">
                <a16:creationId xmlns:a16="http://schemas.microsoft.com/office/drawing/2014/main" id="{4102B2FE-02DF-F816-3530-FA28EBD85FAF}"/>
              </a:ext>
            </a:extLst>
          </p:cNvPr>
          <p:cNvGrpSpPr/>
          <p:nvPr/>
        </p:nvGrpSpPr>
        <p:grpSpPr>
          <a:xfrm>
            <a:off x="105722" y="65314"/>
            <a:ext cx="5522192" cy="416018"/>
            <a:chOff x="3280715" y="135783"/>
            <a:chExt cx="5839324" cy="398235"/>
          </a:xfrm>
        </p:grpSpPr>
        <p:sp>
          <p:nvSpPr>
            <p:cNvPr id="16" name="矩形 15">
              <a:extLst>
                <a:ext uri="{FF2B5EF4-FFF2-40B4-BE49-F238E27FC236}">
                  <a16:creationId xmlns:a16="http://schemas.microsoft.com/office/drawing/2014/main" id="{26B01862-C49F-C73E-4F8B-7E6F2A743B63}"/>
                </a:ext>
              </a:extLst>
            </p:cNvPr>
            <p:cNvSpPr/>
            <p:nvPr/>
          </p:nvSpPr>
          <p:spPr>
            <a:xfrm>
              <a:off x="4453851" y="140340"/>
              <a:ext cx="1152128" cy="39341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17" name="矩形 16">
              <a:extLst>
                <a:ext uri="{FF2B5EF4-FFF2-40B4-BE49-F238E27FC236}">
                  <a16:creationId xmlns:a16="http://schemas.microsoft.com/office/drawing/2014/main" id="{A9D4F539-4153-3BDE-F2FE-AD68B9445C89}"/>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8" name="矩形 17">
              <a:extLst>
                <a:ext uri="{FF2B5EF4-FFF2-40B4-BE49-F238E27FC236}">
                  <a16:creationId xmlns:a16="http://schemas.microsoft.com/office/drawing/2014/main" id="{4B459EF1-CB0F-41E0-002E-D2A483C89773}"/>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9" name="矩形 18">
              <a:extLst>
                <a:ext uri="{FF2B5EF4-FFF2-40B4-BE49-F238E27FC236}">
                  <a16:creationId xmlns:a16="http://schemas.microsoft.com/office/drawing/2014/main" id="{DC5A5FFD-0C95-CF6B-7ACF-E6CE5E9EA482}"/>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20" name="矩形 19">
              <a:extLst>
                <a:ext uri="{FF2B5EF4-FFF2-40B4-BE49-F238E27FC236}">
                  <a16:creationId xmlns:a16="http://schemas.microsoft.com/office/drawing/2014/main" id="{A5F28F14-1183-A49F-30AA-6BA211374D75}"/>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280319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2F16685-1363-E579-6F0D-E596EF6485DC}"/>
              </a:ext>
            </a:extLst>
          </p:cNvPr>
          <p:cNvPicPr>
            <a:picLocks noChangeAspect="1"/>
          </p:cNvPicPr>
          <p:nvPr/>
        </p:nvPicPr>
        <p:blipFill>
          <a:blip r:embed="rId3"/>
          <a:stretch>
            <a:fillRect/>
          </a:stretch>
        </p:blipFill>
        <p:spPr>
          <a:xfrm>
            <a:off x="0" y="1011218"/>
            <a:ext cx="12202375" cy="3775934"/>
          </a:xfrm>
          <a:prstGeom prst="rect">
            <a:avLst/>
          </a:prstGeom>
        </p:spPr>
      </p:pic>
      <p:sp>
        <p:nvSpPr>
          <p:cNvPr id="7" name="文本框 6">
            <a:extLst>
              <a:ext uri="{FF2B5EF4-FFF2-40B4-BE49-F238E27FC236}">
                <a16:creationId xmlns:a16="http://schemas.microsoft.com/office/drawing/2014/main" id="{67C125F3-F819-50FD-494F-9E51FF236A52}"/>
              </a:ext>
            </a:extLst>
          </p:cNvPr>
          <p:cNvSpPr txBox="1"/>
          <p:nvPr/>
        </p:nvSpPr>
        <p:spPr>
          <a:xfrm>
            <a:off x="1159392" y="5002068"/>
            <a:ext cx="9078686" cy="646331"/>
          </a:xfrm>
          <a:prstGeom prst="rect">
            <a:avLst/>
          </a:prstGeom>
          <a:noFill/>
        </p:spPr>
        <p:txBody>
          <a:bodyPr wrap="square">
            <a:spAutoFit/>
          </a:bodyPr>
          <a:lstStyle/>
          <a:p>
            <a:r>
              <a:rPr lang="zh-CN" altLang="en-US" b="0" i="0">
                <a:solidFill>
                  <a:srgbClr val="060607"/>
                </a:solidFill>
                <a:effectLst/>
                <a:latin typeface="-apple-system"/>
              </a:rPr>
              <a:t>图展示了一个用于多人在线战斗竞技场（</a:t>
            </a:r>
            <a:r>
              <a:rPr lang="en-US" altLang="zh-CN" b="0" i="0">
                <a:solidFill>
                  <a:srgbClr val="060607"/>
                </a:solidFill>
                <a:effectLst/>
                <a:latin typeface="-apple-system"/>
              </a:rPr>
              <a:t>MOBA</a:t>
            </a:r>
            <a:r>
              <a:rPr lang="zh-CN" altLang="en-US" b="0" i="0">
                <a:solidFill>
                  <a:srgbClr val="060607"/>
                </a:solidFill>
                <a:effectLst/>
                <a:latin typeface="-apple-system"/>
              </a:rPr>
              <a:t>）游戏的人工智能（</a:t>
            </a:r>
            <a:r>
              <a:rPr lang="en-US" altLang="zh-CN" b="0" i="0">
                <a:solidFill>
                  <a:srgbClr val="060607"/>
                </a:solidFill>
                <a:effectLst/>
                <a:latin typeface="-apple-system"/>
              </a:rPr>
              <a:t>AI</a:t>
            </a:r>
            <a:r>
              <a:rPr lang="zh-CN" altLang="en-US" b="0" i="0">
                <a:solidFill>
                  <a:srgbClr val="060607"/>
                </a:solidFill>
                <a:effectLst/>
                <a:latin typeface="-apple-system"/>
              </a:rPr>
              <a:t>）学习系统的架构。这个系统是为了处理</a:t>
            </a:r>
            <a:r>
              <a:rPr lang="en-US" altLang="zh-CN" b="0" i="0">
                <a:solidFill>
                  <a:srgbClr val="060607"/>
                </a:solidFill>
                <a:effectLst/>
                <a:latin typeface="-apple-system"/>
              </a:rPr>
              <a:t>MOBA</a:t>
            </a:r>
            <a:r>
              <a:rPr lang="zh-CN" altLang="en-US" b="0" i="0">
                <a:solidFill>
                  <a:srgbClr val="060607"/>
                </a:solidFill>
                <a:effectLst/>
                <a:latin typeface="-apple-system"/>
              </a:rPr>
              <a:t>游戏中的复杂性和大规模状态</a:t>
            </a:r>
            <a:r>
              <a:rPr lang="en-US" altLang="zh-CN" b="0" i="0">
                <a:solidFill>
                  <a:srgbClr val="060607"/>
                </a:solidFill>
                <a:effectLst/>
                <a:latin typeface="-apple-system"/>
              </a:rPr>
              <a:t>-</a:t>
            </a:r>
            <a:r>
              <a:rPr lang="zh-CN" altLang="en-US" b="0" i="0">
                <a:solidFill>
                  <a:srgbClr val="060607"/>
                </a:solidFill>
                <a:effectLst/>
                <a:latin typeface="-apple-system"/>
              </a:rPr>
              <a:t>动作空间而设计的。</a:t>
            </a:r>
            <a:endParaRPr lang="en-US"/>
          </a:p>
        </p:txBody>
      </p:sp>
      <p:sp>
        <p:nvSpPr>
          <p:cNvPr id="2" name="矩形 1">
            <a:extLst>
              <a:ext uri="{FF2B5EF4-FFF2-40B4-BE49-F238E27FC236}">
                <a16:creationId xmlns:a16="http://schemas.microsoft.com/office/drawing/2014/main" id="{B2C6F229-3265-3551-433B-1376FCAFB68A}"/>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4" name="组合 3">
            <a:extLst>
              <a:ext uri="{FF2B5EF4-FFF2-40B4-BE49-F238E27FC236}">
                <a16:creationId xmlns:a16="http://schemas.microsoft.com/office/drawing/2014/main" id="{F5648A5D-7631-3400-4994-4C10F8EFF83E}"/>
              </a:ext>
            </a:extLst>
          </p:cNvPr>
          <p:cNvGrpSpPr/>
          <p:nvPr/>
        </p:nvGrpSpPr>
        <p:grpSpPr>
          <a:xfrm>
            <a:off x="105722" y="65314"/>
            <a:ext cx="5522192" cy="416018"/>
            <a:chOff x="3280715" y="135783"/>
            <a:chExt cx="5839324" cy="398235"/>
          </a:xfrm>
        </p:grpSpPr>
        <p:sp>
          <p:nvSpPr>
            <p:cNvPr id="6" name="矩形 5">
              <a:extLst>
                <a:ext uri="{FF2B5EF4-FFF2-40B4-BE49-F238E27FC236}">
                  <a16:creationId xmlns:a16="http://schemas.microsoft.com/office/drawing/2014/main" id="{8B8F912E-4849-73B3-BE98-463BAB46DC67}"/>
                </a:ext>
              </a:extLst>
            </p:cNvPr>
            <p:cNvSpPr/>
            <p:nvPr/>
          </p:nvSpPr>
          <p:spPr>
            <a:xfrm>
              <a:off x="4453851" y="140340"/>
              <a:ext cx="1152128" cy="39341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AC1BDBF7-7466-1DC2-5AA8-C20ECB7A97E8}"/>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62EA9A42-0577-3A3C-3BBD-87D692B23205}"/>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1" name="矩形 10">
              <a:extLst>
                <a:ext uri="{FF2B5EF4-FFF2-40B4-BE49-F238E27FC236}">
                  <a16:creationId xmlns:a16="http://schemas.microsoft.com/office/drawing/2014/main" id="{3CD5B2CF-2E75-050A-B337-B05442F513AB}"/>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2" name="矩形 11">
              <a:extLst>
                <a:ext uri="{FF2B5EF4-FFF2-40B4-BE49-F238E27FC236}">
                  <a16:creationId xmlns:a16="http://schemas.microsoft.com/office/drawing/2014/main" id="{612CA262-4C64-4176-9E7C-9F61ECC3EA8E}"/>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943791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7324-66B5-C47E-A22C-0EE307BDD82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E8B18E7C-F9DD-176F-1662-0826BC5507A5}"/>
              </a:ext>
            </a:extLst>
          </p:cNvPr>
          <p:cNvSpPr txBox="1"/>
          <p:nvPr/>
        </p:nvSpPr>
        <p:spPr>
          <a:xfrm>
            <a:off x="1331514" y="5163433"/>
            <a:ext cx="9329314" cy="646331"/>
          </a:xfrm>
          <a:prstGeom prst="rect">
            <a:avLst/>
          </a:prstGeom>
          <a:noFill/>
        </p:spPr>
        <p:txBody>
          <a:bodyPr wrap="square">
            <a:spAutoFit/>
          </a:bodyPr>
          <a:lstStyle/>
          <a:p>
            <a:r>
              <a:rPr lang="zh-CN" altLang="en-US" b="0" i="0">
                <a:solidFill>
                  <a:srgbClr val="060607"/>
                </a:solidFill>
                <a:effectLst/>
                <a:latin typeface="-apple-system"/>
              </a:rPr>
              <a:t>图展示了</a:t>
            </a:r>
            <a:r>
              <a:rPr lang="en-US" altLang="zh-CN" b="0" i="0">
                <a:solidFill>
                  <a:srgbClr val="060607"/>
                </a:solidFill>
                <a:effectLst/>
                <a:latin typeface="-apple-system"/>
              </a:rPr>
              <a:t>AI</a:t>
            </a:r>
            <a:r>
              <a:rPr lang="zh-CN" altLang="en-US" b="0" i="0">
                <a:solidFill>
                  <a:srgbClr val="060607"/>
                </a:solidFill>
                <a:effectLst/>
                <a:latin typeface="-apple-system"/>
              </a:rPr>
              <a:t>如何根据当前游戏状态和价值估计来决定动作，以及如何通过</a:t>
            </a:r>
            <a:r>
              <a:rPr lang="zh-CN" altLang="en-US" b="0" i="0">
                <a:solidFill>
                  <a:srgbClr val="FF0000"/>
                </a:solidFill>
                <a:effectLst/>
                <a:latin typeface="-apple-system"/>
              </a:rPr>
              <a:t>动作掩码</a:t>
            </a:r>
            <a:r>
              <a:rPr lang="zh-CN" altLang="en-US" b="0" i="0">
                <a:solidFill>
                  <a:srgbClr val="060607"/>
                </a:solidFill>
                <a:effectLst/>
                <a:latin typeface="-apple-system"/>
              </a:rPr>
              <a:t>来过滤掉不可行的动作，最终执行有效的动作。包括在不同的游戏阶段采取不同的策略。</a:t>
            </a:r>
            <a:endParaRPr lang="en-US"/>
          </a:p>
        </p:txBody>
      </p:sp>
      <p:sp>
        <p:nvSpPr>
          <p:cNvPr id="3" name="矩形 2">
            <a:extLst>
              <a:ext uri="{FF2B5EF4-FFF2-40B4-BE49-F238E27FC236}">
                <a16:creationId xmlns:a16="http://schemas.microsoft.com/office/drawing/2014/main" id="{F9320923-CA75-2D8A-7945-E51F39667F03}"/>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9" name="组合 8">
            <a:extLst>
              <a:ext uri="{FF2B5EF4-FFF2-40B4-BE49-F238E27FC236}">
                <a16:creationId xmlns:a16="http://schemas.microsoft.com/office/drawing/2014/main" id="{62D67D49-A920-09F2-18F4-087F2410043C}"/>
              </a:ext>
            </a:extLst>
          </p:cNvPr>
          <p:cNvGrpSpPr/>
          <p:nvPr/>
        </p:nvGrpSpPr>
        <p:grpSpPr>
          <a:xfrm>
            <a:off x="105722" y="65314"/>
            <a:ext cx="5522192" cy="416018"/>
            <a:chOff x="3280715" y="135783"/>
            <a:chExt cx="5839324" cy="398235"/>
          </a:xfrm>
        </p:grpSpPr>
        <p:sp>
          <p:nvSpPr>
            <p:cNvPr id="13" name="矩形 12">
              <a:extLst>
                <a:ext uri="{FF2B5EF4-FFF2-40B4-BE49-F238E27FC236}">
                  <a16:creationId xmlns:a16="http://schemas.microsoft.com/office/drawing/2014/main" id="{CCD74829-4E4E-48D1-4979-7629FA134FE1}"/>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14" name="矩形 13">
              <a:extLst>
                <a:ext uri="{FF2B5EF4-FFF2-40B4-BE49-F238E27FC236}">
                  <a16:creationId xmlns:a16="http://schemas.microsoft.com/office/drawing/2014/main" id="{79F89BFA-9A25-2F2E-A13B-BD136E676404}"/>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5" name="矩形 14">
              <a:extLst>
                <a:ext uri="{FF2B5EF4-FFF2-40B4-BE49-F238E27FC236}">
                  <a16:creationId xmlns:a16="http://schemas.microsoft.com/office/drawing/2014/main" id="{0E9F9EC3-25A8-6AE2-E529-8DB6C42CB64D}"/>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6" name="矩形 15">
              <a:extLst>
                <a:ext uri="{FF2B5EF4-FFF2-40B4-BE49-F238E27FC236}">
                  <a16:creationId xmlns:a16="http://schemas.microsoft.com/office/drawing/2014/main" id="{DBB7F1E9-78B9-C617-6090-6525B2DB6672}"/>
                </a:ext>
              </a:extLst>
            </p:cNvPr>
            <p:cNvSpPr/>
            <p:nvPr/>
          </p:nvSpPr>
          <p:spPr>
            <a:xfrm>
              <a:off x="5625204" y="140340"/>
              <a:ext cx="1152128" cy="39341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7" name="矩形 16">
              <a:extLst>
                <a:ext uri="{FF2B5EF4-FFF2-40B4-BE49-F238E27FC236}">
                  <a16:creationId xmlns:a16="http://schemas.microsoft.com/office/drawing/2014/main" id="{8382FF2A-64AF-5504-238D-D0837683C040}"/>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pic>
        <p:nvPicPr>
          <p:cNvPr id="20" name="图片 19">
            <a:extLst>
              <a:ext uri="{FF2B5EF4-FFF2-40B4-BE49-F238E27FC236}">
                <a16:creationId xmlns:a16="http://schemas.microsoft.com/office/drawing/2014/main" id="{0954C15F-2D27-52A0-6373-23A66CA72F0F}"/>
              </a:ext>
            </a:extLst>
          </p:cNvPr>
          <p:cNvPicPr>
            <a:picLocks noChangeAspect="1"/>
          </p:cNvPicPr>
          <p:nvPr/>
        </p:nvPicPr>
        <p:blipFill>
          <a:blip r:embed="rId3"/>
          <a:stretch>
            <a:fillRect/>
          </a:stretch>
        </p:blipFill>
        <p:spPr>
          <a:xfrm>
            <a:off x="897815" y="1298649"/>
            <a:ext cx="10439400" cy="3486150"/>
          </a:xfrm>
          <a:prstGeom prst="rect">
            <a:avLst/>
          </a:prstGeom>
        </p:spPr>
      </p:pic>
    </p:spTree>
    <p:extLst>
      <p:ext uri="{BB962C8B-B14F-4D97-AF65-F5344CB8AC3E}">
        <p14:creationId xmlns:p14="http://schemas.microsoft.com/office/powerpoint/2010/main" val="290434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C5C62D4-8C86-6257-2699-684A16F6F4CE}"/>
              </a:ext>
            </a:extLst>
          </p:cNvPr>
          <p:cNvSpPr/>
          <p:nvPr/>
        </p:nvSpPr>
        <p:spPr>
          <a:xfrm flipV="1">
            <a:off x="1056640" y="65024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14" name="组合 13">
            <a:extLst>
              <a:ext uri="{FF2B5EF4-FFF2-40B4-BE49-F238E27FC236}">
                <a16:creationId xmlns:a16="http://schemas.microsoft.com/office/drawing/2014/main" id="{AB957659-6D1E-FE7D-681E-676E3CFA1B48}"/>
              </a:ext>
            </a:extLst>
          </p:cNvPr>
          <p:cNvGrpSpPr/>
          <p:nvPr/>
        </p:nvGrpSpPr>
        <p:grpSpPr>
          <a:xfrm>
            <a:off x="105722" y="65314"/>
            <a:ext cx="5522192" cy="416018"/>
            <a:chOff x="3280715" y="135783"/>
            <a:chExt cx="5839324" cy="398235"/>
          </a:xfrm>
        </p:grpSpPr>
        <p:sp>
          <p:nvSpPr>
            <p:cNvPr id="15" name="矩形 14">
              <a:extLst>
                <a:ext uri="{FF2B5EF4-FFF2-40B4-BE49-F238E27FC236}">
                  <a16:creationId xmlns:a16="http://schemas.microsoft.com/office/drawing/2014/main" id="{A795FB82-2898-81DB-2FFA-99F36BA4F64B}"/>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16" name="矩形 15">
              <a:extLst>
                <a:ext uri="{FF2B5EF4-FFF2-40B4-BE49-F238E27FC236}">
                  <a16:creationId xmlns:a16="http://schemas.microsoft.com/office/drawing/2014/main" id="{0B6B73AD-F474-0703-6C10-12C4CC3F6819}"/>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7" name="矩形 16">
              <a:extLst>
                <a:ext uri="{FF2B5EF4-FFF2-40B4-BE49-F238E27FC236}">
                  <a16:creationId xmlns:a16="http://schemas.microsoft.com/office/drawing/2014/main" id="{1A6119E4-9193-4618-E25F-8B0925A15513}"/>
                </a:ext>
              </a:extLst>
            </p:cNvPr>
            <p:cNvSpPr/>
            <p:nvPr/>
          </p:nvSpPr>
          <p:spPr>
            <a:xfrm>
              <a:off x="6796557" y="140340"/>
              <a:ext cx="1152128" cy="393419"/>
            </a:xfrm>
            <a:prstGeom prst="rect">
              <a:avLst/>
            </a:prstGeom>
            <a:solidFill>
              <a:srgbClr val="FFC000"/>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8" name="矩形 17">
              <a:extLst>
                <a:ext uri="{FF2B5EF4-FFF2-40B4-BE49-F238E27FC236}">
                  <a16:creationId xmlns:a16="http://schemas.microsoft.com/office/drawing/2014/main" id="{88A720AF-CE9B-F6F1-91E8-22BAFE326BC6}"/>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9" name="矩形 18">
              <a:extLst>
                <a:ext uri="{FF2B5EF4-FFF2-40B4-BE49-F238E27FC236}">
                  <a16:creationId xmlns:a16="http://schemas.microsoft.com/office/drawing/2014/main" id="{0083FAF1-3DCF-CE8B-01CB-D8A8950A95E1}"/>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20" name="箭头: 下 19">
            <a:extLst>
              <a:ext uri="{FF2B5EF4-FFF2-40B4-BE49-F238E27FC236}">
                <a16:creationId xmlns:a16="http://schemas.microsoft.com/office/drawing/2014/main" id="{BDFC4C70-427C-1147-5D41-B5A1A51F0E56}"/>
              </a:ext>
            </a:extLst>
          </p:cNvPr>
          <p:cNvSpPr/>
          <p:nvPr/>
        </p:nvSpPr>
        <p:spPr>
          <a:xfrm>
            <a:off x="3769360" y="47752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77B0D3FE-E081-E0CA-1AFE-F9CA5FBAEA49}"/>
              </a:ext>
            </a:extLst>
          </p:cNvPr>
          <p:cNvSpPr/>
          <p:nvPr/>
        </p:nvSpPr>
        <p:spPr>
          <a:xfrm>
            <a:off x="7156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Infrastructure</a:t>
            </a:r>
          </a:p>
        </p:txBody>
      </p:sp>
      <p:sp>
        <p:nvSpPr>
          <p:cNvPr id="22" name="矩形 21">
            <a:extLst>
              <a:ext uri="{FF2B5EF4-FFF2-40B4-BE49-F238E27FC236}">
                <a16:creationId xmlns:a16="http://schemas.microsoft.com/office/drawing/2014/main" id="{AEE50DC2-A449-BD0A-CA83-AFF9E4B00482}"/>
              </a:ext>
            </a:extLst>
          </p:cNvPr>
          <p:cNvSpPr/>
          <p:nvPr/>
        </p:nvSpPr>
        <p:spPr>
          <a:xfrm>
            <a:off x="5124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600" b="1">
                <a:solidFill>
                  <a:schemeClr val="bg1"/>
                </a:solidFill>
                <a:cs typeface="+mn-ea"/>
              </a:rPr>
              <a:t>Learning to draft</a:t>
            </a:r>
          </a:p>
          <a:p>
            <a:pPr algn="ctr"/>
            <a:endParaRPr lang="en-US" altLang="zh-CN" sz="1200" b="1">
              <a:solidFill>
                <a:schemeClr val="bg1"/>
              </a:solidFill>
              <a:cs typeface="+mn-ea"/>
            </a:endParaRPr>
          </a:p>
        </p:txBody>
      </p:sp>
      <p:sp>
        <p:nvSpPr>
          <p:cNvPr id="23" name="矩形 22">
            <a:extLst>
              <a:ext uri="{FF2B5EF4-FFF2-40B4-BE49-F238E27FC236}">
                <a16:creationId xmlns:a16="http://schemas.microsoft.com/office/drawing/2014/main" id="{F3D51565-F824-07AE-140C-179757CA6E1A}"/>
              </a:ext>
            </a:extLst>
          </p:cNvPr>
          <p:cNvSpPr/>
          <p:nvPr/>
        </p:nvSpPr>
        <p:spPr>
          <a:xfrm>
            <a:off x="3092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400" b="1">
                <a:solidFill>
                  <a:schemeClr val="bg1"/>
                </a:solidFill>
                <a:cs typeface="+mn-ea"/>
              </a:rPr>
              <a:t>Multi-agent Training</a:t>
            </a:r>
          </a:p>
          <a:p>
            <a:pPr algn="ctr"/>
            <a:endParaRPr lang="en-US" altLang="zh-CN" sz="1200" b="1">
              <a:solidFill>
                <a:schemeClr val="bg1"/>
              </a:solidFill>
              <a:cs typeface="+mn-ea"/>
            </a:endParaRPr>
          </a:p>
        </p:txBody>
      </p:sp>
      <p:sp>
        <p:nvSpPr>
          <p:cNvPr id="24" name="矩形 23">
            <a:extLst>
              <a:ext uri="{FF2B5EF4-FFF2-40B4-BE49-F238E27FC236}">
                <a16:creationId xmlns:a16="http://schemas.microsoft.com/office/drawing/2014/main" id="{565E80E8-6881-8D9F-A7CA-68810AA841CC}"/>
              </a:ext>
            </a:extLst>
          </p:cNvPr>
          <p:cNvSpPr/>
          <p:nvPr/>
        </p:nvSpPr>
        <p:spPr>
          <a:xfrm>
            <a:off x="1060762" y="74603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a:solidFill>
                  <a:schemeClr val="bg1"/>
                </a:solidFill>
                <a:cs typeface="+mn-ea"/>
              </a:rPr>
              <a:t>Reinforcement Learning</a:t>
            </a:r>
          </a:p>
        </p:txBody>
      </p:sp>
      <p:grpSp>
        <p:nvGrpSpPr>
          <p:cNvPr id="25" name="组合 24">
            <a:extLst>
              <a:ext uri="{FF2B5EF4-FFF2-40B4-BE49-F238E27FC236}">
                <a16:creationId xmlns:a16="http://schemas.microsoft.com/office/drawing/2014/main" id="{58844BC3-BF97-B53D-9964-E0538C8ECADD}"/>
              </a:ext>
            </a:extLst>
          </p:cNvPr>
          <p:cNvGrpSpPr>
            <a:grpSpLocks noChangeAspect="1"/>
          </p:cNvGrpSpPr>
          <p:nvPr>
            <p:custDataLst>
              <p:tags r:id="rId1"/>
            </p:custDataLst>
          </p:nvPr>
        </p:nvGrpSpPr>
        <p:grpSpPr>
          <a:xfrm>
            <a:off x="528320" y="1400994"/>
            <a:ext cx="10927953" cy="4339405"/>
            <a:chOff x="958363" y="1629181"/>
            <a:chExt cx="3299876" cy="6921429"/>
          </a:xfrm>
        </p:grpSpPr>
        <p:grpSp>
          <p:nvGrpSpPr>
            <p:cNvPr id="26" name="组合 25">
              <a:extLst>
                <a:ext uri="{FF2B5EF4-FFF2-40B4-BE49-F238E27FC236}">
                  <a16:creationId xmlns:a16="http://schemas.microsoft.com/office/drawing/2014/main" id="{E925854C-0AE8-16F1-A097-E231BFF3AB7B}"/>
                </a:ext>
              </a:extLst>
            </p:cNvPr>
            <p:cNvGrpSpPr/>
            <p:nvPr/>
          </p:nvGrpSpPr>
          <p:grpSpPr>
            <a:xfrm>
              <a:off x="958363" y="1629181"/>
              <a:ext cx="1546930" cy="6921429"/>
              <a:chOff x="958363" y="1629181"/>
              <a:chExt cx="1546930" cy="6921429"/>
            </a:xfrm>
          </p:grpSpPr>
          <p:sp>
            <p:nvSpPr>
              <p:cNvPr id="33" name="1">
                <a:extLst>
                  <a:ext uri="{FF2B5EF4-FFF2-40B4-BE49-F238E27FC236}">
                    <a16:creationId xmlns:a16="http://schemas.microsoft.com/office/drawing/2014/main" id="{A99807B9-1B9C-7FBF-2C60-A8F0A12CE703}"/>
                  </a:ext>
                </a:extLst>
              </p:cNvPr>
              <p:cNvSpPr/>
              <p:nvPr>
                <p:custDataLst>
                  <p:tags r:id="rId5"/>
                </p:custDataLst>
              </p:nvPr>
            </p:nvSpPr>
            <p:spPr>
              <a:xfrm>
                <a:off x="961431" y="2559207"/>
                <a:ext cx="1543862" cy="5991403"/>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buFont typeface="+mj-lt"/>
                  <a:buAutoNum type="arabicPeriod"/>
                </a:pPr>
                <a:r>
                  <a:rPr lang="en-US" altLang="zh-CN" sz="2000" b="1" i="0">
                    <a:solidFill>
                      <a:srgbClr val="060607"/>
                    </a:solidFill>
                    <a:effectLst/>
                    <a:latin typeface="-apple-system"/>
                  </a:rPr>
                  <a:t>Actor-Critic</a:t>
                </a:r>
                <a:r>
                  <a:rPr lang="zh-CN" altLang="en-US" sz="2000" b="1" i="0">
                    <a:solidFill>
                      <a:srgbClr val="060607"/>
                    </a:solidFill>
                    <a:effectLst/>
                    <a:latin typeface="-apple-system"/>
                  </a:rPr>
                  <a:t>范式</a:t>
                </a:r>
                <a:endParaRPr lang="en-US" altLang="zh-CN" sz="2000">
                  <a:solidFill>
                    <a:srgbClr val="060607"/>
                  </a:solidFill>
                  <a:latin typeface="-apple-system"/>
                </a:endParaRPr>
              </a:p>
              <a:p>
                <a:pPr algn="l">
                  <a:buFont typeface="+mj-lt"/>
                  <a:buAutoNum type="arabicPeriod"/>
                </a:pPr>
                <a:r>
                  <a:rPr lang="zh-CN" altLang="en-US" sz="2000" b="1" i="0">
                    <a:solidFill>
                      <a:srgbClr val="060607"/>
                    </a:solidFill>
                    <a:effectLst/>
                    <a:latin typeface="-apple-system"/>
                  </a:rPr>
                  <a:t>离策略训练</a:t>
                </a:r>
                <a:r>
                  <a:rPr lang="zh-CN" altLang="en-US" sz="2000" b="0" i="0">
                    <a:solidFill>
                      <a:srgbClr val="060607"/>
                    </a:solidFill>
                    <a:effectLst/>
                    <a:latin typeface="-apple-system"/>
                  </a:rPr>
                  <a:t>：更新是基于重放（</a:t>
                </a:r>
                <a:r>
                  <a:rPr lang="en-US" altLang="zh-CN" sz="2000" b="0" i="0">
                    <a:solidFill>
                      <a:srgbClr val="060607"/>
                    </a:solidFill>
                    <a:effectLst/>
                    <a:latin typeface="-apple-system"/>
                  </a:rPr>
                  <a:t>replayed</a:t>
                </a:r>
                <a:r>
                  <a:rPr lang="zh-CN" altLang="en-US" sz="2000" b="0" i="0">
                    <a:solidFill>
                      <a:srgbClr val="060607"/>
                    </a:solidFill>
                    <a:effectLst/>
                    <a:latin typeface="-apple-system"/>
                  </a:rPr>
                  <a:t>）经验异步进行的，这意味着策略更新不依赖于当前策略产生的实时数据，而是利用之前的经验。</a:t>
                </a:r>
              </a:p>
              <a:p>
                <a:pPr algn="l">
                  <a:buFont typeface="+mj-lt"/>
                  <a:buAutoNum type="arabicPeriod"/>
                </a:pPr>
                <a:r>
                  <a:rPr lang="en-US" altLang="zh-CN" sz="2000" b="1" i="0">
                    <a:solidFill>
                      <a:srgbClr val="060607"/>
                    </a:solidFill>
                    <a:effectLst/>
                    <a:latin typeface="-apple-system"/>
                  </a:rPr>
                  <a:t>MOBA</a:t>
                </a:r>
                <a:r>
                  <a:rPr lang="zh-CN" altLang="en-US" sz="2000" b="1" i="0">
                    <a:solidFill>
                      <a:srgbClr val="060607"/>
                    </a:solidFill>
                    <a:effectLst/>
                    <a:latin typeface="-apple-system"/>
                  </a:rPr>
                  <a:t>游戏的挑战</a:t>
                </a:r>
                <a:r>
                  <a:rPr lang="zh-CN" altLang="en-US" sz="2000" b="0" i="0">
                    <a:solidFill>
                      <a:srgbClr val="060607"/>
                    </a:solidFill>
                    <a:effectLst/>
                    <a:latin typeface="-apple-system"/>
                  </a:rPr>
                  <a:t>：</a:t>
                </a:r>
                <a:r>
                  <a:rPr lang="en-US" altLang="zh-CN" sz="2000" b="0" i="0">
                    <a:solidFill>
                      <a:srgbClr val="060607"/>
                    </a:solidFill>
                    <a:effectLst/>
                    <a:latin typeface="-apple-system"/>
                  </a:rPr>
                  <a:t>MOBA</a:t>
                </a:r>
                <a:r>
                  <a:rPr lang="zh-CN" altLang="en-US" sz="2000" b="0" i="0">
                    <a:solidFill>
                      <a:srgbClr val="060607"/>
                    </a:solidFill>
                    <a:effectLst/>
                    <a:latin typeface="-apple-system"/>
                  </a:rPr>
                  <a:t>游戏具有大英雄池，以及英雄及其周围环境在游戏过程中不断变化，使得设计奖励和估计状态和动作的价值变得困难。</a:t>
                </a:r>
              </a:p>
              <a:p>
                <a:endParaRPr lang="en-US" altLang="zh-CN" sz="2000"/>
              </a:p>
              <a:p>
                <a:pPr algn="ctr" defTabSz="914354"/>
                <a:endParaRPr lang="zh-CN" altLang="en-US" sz="2000" b="1">
                  <a:solidFill>
                    <a:schemeClr val="bg1"/>
                  </a:solidFill>
                  <a:latin typeface="+mn-ea"/>
                </a:endParaRPr>
              </a:p>
            </p:txBody>
          </p:sp>
          <p:sp>
            <p:nvSpPr>
              <p:cNvPr id="34" name="Title-1">
                <a:extLst>
                  <a:ext uri="{FF2B5EF4-FFF2-40B4-BE49-F238E27FC236}">
                    <a16:creationId xmlns:a16="http://schemas.microsoft.com/office/drawing/2014/main" id="{A3DEBF1B-4285-5DA7-C214-E097248E388E}"/>
                  </a:ext>
                </a:extLst>
              </p:cNvPr>
              <p:cNvSpPr/>
              <p:nvPr>
                <p:custDataLst>
                  <p:tags r:id="rId6"/>
                </p:custDataLst>
              </p:nvPr>
            </p:nvSpPr>
            <p:spPr>
              <a:xfrm>
                <a:off x="958363" y="1629181"/>
                <a:ext cx="1543862" cy="834545"/>
              </a:xfrm>
              <a:prstGeom prst="roundRect">
                <a:avLst>
                  <a:gd name="adj" fmla="val 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800" b="1">
                    <a:solidFill>
                      <a:schemeClr val="bg1"/>
                    </a:solidFill>
                    <a:latin typeface="+mn-ea"/>
                  </a:rPr>
                  <a:t>问题：</a:t>
                </a:r>
                <a:endParaRPr lang="zh-CN" altLang="en-US" sz="2800" b="1" dirty="0">
                  <a:solidFill>
                    <a:schemeClr val="bg1"/>
                  </a:solidFill>
                  <a:latin typeface="+mn-ea"/>
                </a:endParaRPr>
              </a:p>
            </p:txBody>
          </p:sp>
        </p:grpSp>
        <p:grpSp>
          <p:nvGrpSpPr>
            <p:cNvPr id="27" name="组合 26">
              <a:extLst>
                <a:ext uri="{FF2B5EF4-FFF2-40B4-BE49-F238E27FC236}">
                  <a16:creationId xmlns:a16="http://schemas.microsoft.com/office/drawing/2014/main" id="{2D997CC6-6C65-188E-735A-81F78B5E6088}"/>
                </a:ext>
              </a:extLst>
            </p:cNvPr>
            <p:cNvGrpSpPr/>
            <p:nvPr/>
          </p:nvGrpSpPr>
          <p:grpSpPr>
            <a:xfrm>
              <a:off x="2702105" y="1629181"/>
              <a:ext cx="1556134" cy="6872813"/>
              <a:chOff x="2702105" y="1629181"/>
              <a:chExt cx="1556134" cy="6872813"/>
            </a:xfrm>
          </p:grpSpPr>
          <p:sp>
            <p:nvSpPr>
              <p:cNvPr id="28" name="2">
                <a:extLst>
                  <a:ext uri="{FF2B5EF4-FFF2-40B4-BE49-F238E27FC236}">
                    <a16:creationId xmlns:a16="http://schemas.microsoft.com/office/drawing/2014/main" id="{89FFFFA6-B511-524F-0181-4E35E10E4186}"/>
                  </a:ext>
                </a:extLst>
              </p:cNvPr>
              <p:cNvSpPr/>
              <p:nvPr>
                <p:custDataLst>
                  <p:tags r:id="rId2"/>
                </p:custDataLst>
              </p:nvPr>
            </p:nvSpPr>
            <p:spPr>
              <a:xfrm>
                <a:off x="2714377" y="2494386"/>
                <a:ext cx="1543862" cy="6007608"/>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29" name="Title-2">
                <a:extLst>
                  <a:ext uri="{FF2B5EF4-FFF2-40B4-BE49-F238E27FC236}">
                    <a16:creationId xmlns:a16="http://schemas.microsoft.com/office/drawing/2014/main" id="{4D5A3F9F-5DC3-13D9-2EC2-8D0CB7234D85}"/>
                  </a:ext>
                </a:extLst>
              </p:cNvPr>
              <p:cNvSpPr/>
              <p:nvPr>
                <p:custDataLst>
                  <p:tags r:id="rId3"/>
                </p:custDataLst>
              </p:nvPr>
            </p:nvSpPr>
            <p:spPr>
              <a:xfrm>
                <a:off x="2702105" y="1629181"/>
                <a:ext cx="1543862" cy="834545"/>
              </a:xfrm>
              <a:prstGeom prst="roundRect">
                <a:avLst>
                  <a:gd name="adj" fmla="val 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800" b="1">
                    <a:solidFill>
                      <a:schemeClr val="bg1"/>
                    </a:solidFill>
                    <a:latin typeface="+mn-ea"/>
                  </a:rPr>
                  <a:t>方法：</a:t>
                </a:r>
              </a:p>
            </p:txBody>
          </p:sp>
          <p:sp>
            <p:nvSpPr>
              <p:cNvPr id="30" name="Body-2">
                <a:extLst>
                  <a:ext uri="{FF2B5EF4-FFF2-40B4-BE49-F238E27FC236}">
                    <a16:creationId xmlns:a16="http://schemas.microsoft.com/office/drawing/2014/main" id="{C28B581D-421C-B2CC-3753-0BC8A1B5E735}"/>
                  </a:ext>
                </a:extLst>
              </p:cNvPr>
              <p:cNvSpPr/>
              <p:nvPr>
                <p:custDataLst>
                  <p:tags r:id="rId4"/>
                </p:custDataLst>
              </p:nvPr>
            </p:nvSpPr>
            <p:spPr>
              <a:xfrm flipH="1">
                <a:off x="2712578" y="2594141"/>
                <a:ext cx="1543863" cy="4387910"/>
              </a:xfrm>
              <a:prstGeom prst="rect">
                <a:avLst/>
              </a:prstGeom>
              <a:ln>
                <a:noFill/>
              </a:ln>
            </p:spPr>
            <p:txBody>
              <a:bodyPr wrap="square" lIns="91440" tIns="45720" rIns="91440" bIns="45720" anchor="t">
                <a:spAutoFit/>
              </a:bodyPr>
              <a:lstStyle/>
              <a:p>
                <a:pPr>
                  <a:lnSpc>
                    <a:spcPct val="130000"/>
                  </a:lnSpc>
                </a:pPr>
                <a:r>
                  <a:rPr lang="zh-CN" altLang="en-US" sz="2000">
                    <a:solidFill>
                      <a:srgbClr val="060607"/>
                    </a:solidFill>
                    <a:latin typeface="-apple-system"/>
                  </a:rPr>
                  <a:t>策略更新：假设动作头之间独立，以简化动作头之间的相关性。例如，技能的方向（如何）取决于技能类型（什么）。</a:t>
                </a:r>
                <a:endParaRPr lang="en-US" altLang="zh-CN" sz="2000">
                  <a:solidFill>
                    <a:srgbClr val="060607"/>
                  </a:solidFill>
                  <a:latin typeface="-apple-system"/>
                </a:endParaRPr>
              </a:p>
              <a:p>
                <a:pPr>
                  <a:lnSpc>
                    <a:spcPct val="130000"/>
                  </a:lnSpc>
                </a:pPr>
                <a:r>
                  <a:rPr lang="zh-CN" altLang="en-US" sz="2000">
                    <a:solidFill>
                      <a:srgbClr val="060607"/>
                    </a:solidFill>
                    <a:latin typeface="-apple-system"/>
                  </a:rPr>
                  <a:t>为了避免训练不稳定性问题，使用</a:t>
                </a:r>
                <a:r>
                  <a:rPr lang="zh-CN" altLang="en-US" sz="2000">
                    <a:solidFill>
                      <a:srgbClr val="FF0000"/>
                    </a:solidFill>
                    <a:latin typeface="-apple-system"/>
                  </a:rPr>
                  <a:t>双重</a:t>
                </a:r>
                <a:r>
                  <a:rPr lang="en-US" altLang="zh-CN" sz="2000">
                    <a:solidFill>
                      <a:srgbClr val="FF0000"/>
                    </a:solidFill>
                    <a:latin typeface="-apple-system"/>
                  </a:rPr>
                  <a:t>clip PPO</a:t>
                </a:r>
                <a:r>
                  <a:rPr lang="zh-CN" altLang="en-US" sz="2000">
                    <a:solidFill>
                      <a:srgbClr val="FF0000"/>
                    </a:solidFill>
                    <a:latin typeface="-apple-system"/>
                  </a:rPr>
                  <a:t>（</a:t>
                </a:r>
                <a:r>
                  <a:rPr lang="en-US" altLang="zh-CN" sz="2000">
                    <a:solidFill>
                      <a:srgbClr val="FF0000"/>
                    </a:solidFill>
                    <a:latin typeface="-apple-system"/>
                  </a:rPr>
                  <a:t>Dual-clip PPO</a:t>
                </a:r>
                <a:r>
                  <a:rPr lang="zh-CN" altLang="en-US" sz="2000">
                    <a:solidFill>
                      <a:srgbClr val="FF0000"/>
                    </a:solidFill>
                    <a:latin typeface="-apple-system"/>
                  </a:rPr>
                  <a:t>），</a:t>
                </a:r>
                <a:r>
                  <a:rPr lang="zh-CN" altLang="en-US" sz="2000">
                    <a:solidFill>
                      <a:srgbClr val="060607"/>
                    </a:solidFill>
                    <a:latin typeface="-apple-system"/>
                  </a:rPr>
                  <a:t>这是</a:t>
                </a:r>
                <a:r>
                  <a:rPr lang="en-US" altLang="zh-CN" sz="2000">
                    <a:solidFill>
                      <a:srgbClr val="060607"/>
                    </a:solidFill>
                    <a:latin typeface="-apple-system"/>
                  </a:rPr>
                  <a:t>PPO</a:t>
                </a:r>
                <a:r>
                  <a:rPr lang="zh-CN" altLang="en-US" sz="2000">
                    <a:solidFill>
                      <a:srgbClr val="060607"/>
                    </a:solidFill>
                    <a:latin typeface="-apple-system"/>
                  </a:rPr>
                  <a:t>算法的离策略优化版本。</a:t>
                </a:r>
              </a:p>
              <a:p>
                <a:pPr algn="ctr">
                  <a:lnSpc>
                    <a:spcPct val="130000"/>
                  </a:lnSpc>
                </a:pPr>
                <a:endParaRPr lang="zh-CN" altLang="en-US" sz="1400" dirty="0">
                  <a:latin typeface="+mn-ea"/>
                </a:endParaRPr>
              </a:p>
            </p:txBody>
          </p:sp>
        </p:grpSp>
      </p:grpSp>
    </p:spTree>
    <p:extLst>
      <p:ext uri="{BB962C8B-B14F-4D97-AF65-F5344CB8AC3E}">
        <p14:creationId xmlns:p14="http://schemas.microsoft.com/office/powerpoint/2010/main" val="132605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8342-8098-C653-18BC-B4C81BC33532}"/>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799A15CF-343E-9BAB-6743-A8157A91367D}"/>
              </a:ext>
            </a:extLst>
          </p:cNvPr>
          <p:cNvSpPr txBox="1"/>
          <p:nvPr/>
        </p:nvSpPr>
        <p:spPr>
          <a:xfrm>
            <a:off x="965200" y="1442720"/>
            <a:ext cx="9652000" cy="1292662"/>
          </a:xfrm>
          <a:prstGeom prst="rect">
            <a:avLst/>
          </a:prstGeom>
          <a:noFill/>
        </p:spPr>
        <p:txBody>
          <a:bodyPr wrap="square" rtlCol="0">
            <a:spAutoFit/>
          </a:bodyPr>
          <a:lstStyle/>
          <a:p>
            <a:pPr algn="l"/>
            <a:r>
              <a:rPr lang="zh-CN" altLang="en-US" b="1" i="0">
                <a:solidFill>
                  <a:srgbClr val="060607"/>
                </a:solidFill>
                <a:effectLst/>
                <a:latin typeface="-apple-system"/>
              </a:rPr>
              <a:t>双重</a:t>
            </a:r>
            <a:r>
              <a:rPr lang="en-US" altLang="zh-CN" b="1" i="0">
                <a:solidFill>
                  <a:srgbClr val="060607"/>
                </a:solidFill>
                <a:effectLst/>
                <a:latin typeface="-apple-system"/>
              </a:rPr>
              <a:t>clip PPO</a:t>
            </a:r>
            <a:r>
              <a:rPr lang="zh-CN" altLang="en-US" b="0" i="0">
                <a:solidFill>
                  <a:srgbClr val="060607"/>
                </a:solidFill>
                <a:effectLst/>
                <a:latin typeface="-apple-system"/>
              </a:rPr>
              <a:t>：当新策略</a:t>
            </a:r>
            <a:r>
              <a:rPr lang="en-US" altLang="zh-CN" b="0" i="0">
                <a:solidFill>
                  <a:srgbClr val="060607"/>
                </a:solidFill>
                <a:effectLst/>
                <a:latin typeface="-apple-system"/>
              </a:rPr>
              <a:t>π</a:t>
            </a:r>
            <a:r>
              <a:rPr lang="en-US" altLang="zh-CN" sz="1100" b="0" i="0">
                <a:solidFill>
                  <a:srgbClr val="060607"/>
                </a:solidFill>
                <a:effectLst/>
                <a:latin typeface="-apple-system"/>
              </a:rPr>
              <a:t>θ</a:t>
            </a:r>
            <a:r>
              <a:rPr lang="en-US" altLang="zh-CN" b="0" i="0">
                <a:solidFill>
                  <a:srgbClr val="060607"/>
                </a:solidFill>
                <a:effectLst/>
                <a:latin typeface="-apple-system"/>
              </a:rPr>
              <a:t>(at|st)</a:t>
            </a:r>
            <a:r>
              <a:rPr lang="zh-CN" altLang="en-US" b="0" i="0">
                <a:solidFill>
                  <a:srgbClr val="060607"/>
                </a:solidFill>
                <a:effectLst/>
                <a:latin typeface="-apple-system"/>
              </a:rPr>
              <a:t>与旧策略</a:t>
            </a:r>
            <a:r>
              <a:rPr lang="en-US" altLang="zh-CN" b="0" i="0">
                <a:solidFill>
                  <a:srgbClr val="060607"/>
                </a:solidFill>
                <a:effectLst/>
                <a:latin typeface="-apple-system"/>
              </a:rPr>
              <a:t>π</a:t>
            </a:r>
            <a:r>
              <a:rPr lang="en-US" altLang="zh-CN" sz="1100" b="0" i="0">
                <a:solidFill>
                  <a:srgbClr val="060607"/>
                </a:solidFill>
                <a:effectLst/>
                <a:latin typeface="-apple-system"/>
              </a:rPr>
              <a:t>θ</a:t>
            </a:r>
            <a:r>
              <a:rPr lang="en-US" altLang="zh-CN" b="0" i="0">
                <a:solidFill>
                  <a:srgbClr val="060607"/>
                </a:solidFill>
                <a:effectLst/>
                <a:latin typeface="-apple-system"/>
              </a:rPr>
              <a:t>old(at|st)</a:t>
            </a:r>
            <a:r>
              <a:rPr lang="zh-CN" altLang="en-US" b="0" i="0">
                <a:solidFill>
                  <a:srgbClr val="060607"/>
                </a:solidFill>
                <a:effectLst/>
                <a:latin typeface="-apple-system"/>
              </a:rPr>
              <a:t>差异较大且优势估计</a:t>
            </a:r>
            <a:r>
              <a:rPr lang="en-US" altLang="zh-CN" b="0" i="0">
                <a:solidFill>
                  <a:srgbClr val="060607"/>
                </a:solidFill>
                <a:effectLst/>
                <a:latin typeface="-apple-system"/>
              </a:rPr>
              <a:t>A</a:t>
            </a:r>
            <a:r>
              <a:rPr lang="en-US" altLang="zh-CN" sz="1200" b="0" i="0">
                <a:solidFill>
                  <a:srgbClr val="060607"/>
                </a:solidFill>
                <a:effectLst/>
                <a:latin typeface="-apple-system"/>
              </a:rPr>
              <a:t>t</a:t>
            </a:r>
            <a:r>
              <a:rPr lang="en-US" altLang="zh-CN" b="0" i="0">
                <a:solidFill>
                  <a:srgbClr val="060607"/>
                </a:solidFill>
                <a:effectLst/>
                <a:latin typeface="-apple-system"/>
              </a:rPr>
              <a:t> &lt; 0</a:t>
            </a:r>
            <a:r>
              <a:rPr lang="zh-CN" altLang="en-US" b="0" i="0">
                <a:solidFill>
                  <a:srgbClr val="060607"/>
                </a:solidFill>
                <a:effectLst/>
                <a:latin typeface="-apple-system"/>
              </a:rPr>
              <a:t>时，比率</a:t>
            </a:r>
            <a:r>
              <a:rPr lang="en-US" altLang="zh-CN" sz="1800" b="0" i="0">
                <a:solidFill>
                  <a:srgbClr val="060607"/>
                </a:solidFill>
                <a:effectLst/>
                <a:latin typeface="-apple-system"/>
              </a:rPr>
              <a:t>r</a:t>
            </a:r>
            <a:r>
              <a:rPr lang="en-US" altLang="zh-CN" sz="1000" b="0" i="0">
                <a:solidFill>
                  <a:srgbClr val="060607"/>
                </a:solidFill>
                <a:effectLst/>
                <a:latin typeface="-apple-system"/>
              </a:rPr>
              <a:t>t</a:t>
            </a:r>
            <a:r>
              <a:rPr lang="en-US" altLang="zh-CN" b="0" i="0">
                <a:solidFill>
                  <a:srgbClr val="060607"/>
                </a:solidFill>
                <a:effectLst/>
                <a:latin typeface="-apple-system"/>
              </a:rPr>
              <a:t>(θ) </a:t>
            </a:r>
            <a:r>
              <a:rPr lang="zh-CN" altLang="en-US" b="0" i="0">
                <a:solidFill>
                  <a:srgbClr val="060607"/>
                </a:solidFill>
                <a:effectLst/>
                <a:latin typeface="-apple-system"/>
              </a:rPr>
              <a:t>将引入大且无界的方差，因为</a:t>
            </a:r>
            <a:r>
              <a:rPr lang="en-US" altLang="zh-CN" sz="2400" b="0" i="0">
                <a:solidFill>
                  <a:srgbClr val="060607"/>
                </a:solidFill>
                <a:effectLst/>
                <a:latin typeface="-apple-system"/>
              </a:rPr>
              <a:t>r</a:t>
            </a:r>
            <a:r>
              <a:rPr lang="en-US" altLang="zh-CN" sz="1100" b="0" i="0">
                <a:solidFill>
                  <a:srgbClr val="060607"/>
                </a:solidFill>
                <a:effectLst/>
                <a:latin typeface="-apple-system"/>
              </a:rPr>
              <a:t>t</a:t>
            </a:r>
            <a:r>
              <a:rPr lang="en-US" altLang="zh-CN" b="0" i="0">
                <a:solidFill>
                  <a:srgbClr val="060607"/>
                </a:solidFill>
                <a:effectLst/>
                <a:latin typeface="-apple-system"/>
              </a:rPr>
              <a:t>(θ)A</a:t>
            </a:r>
            <a:r>
              <a:rPr lang="en-US" altLang="zh-CN" sz="1200" b="0" i="0">
                <a:solidFill>
                  <a:srgbClr val="060607"/>
                </a:solidFill>
                <a:effectLst/>
                <a:latin typeface="-apple-system"/>
              </a:rPr>
              <a:t>t</a:t>
            </a:r>
            <a:r>
              <a:rPr lang="en-US" altLang="zh-CN" b="0" i="0">
                <a:solidFill>
                  <a:srgbClr val="060607"/>
                </a:solidFill>
                <a:effectLst/>
                <a:latin typeface="-apple-system"/>
              </a:rPr>
              <a:t> ≪ 0</a:t>
            </a:r>
            <a:r>
              <a:rPr lang="zh-CN" altLang="en-US" b="0" i="0">
                <a:solidFill>
                  <a:srgbClr val="060607"/>
                </a:solidFill>
                <a:effectLst/>
                <a:latin typeface="-apple-system"/>
              </a:rPr>
              <a:t>。为了处理这个问题，当</a:t>
            </a:r>
            <a:r>
              <a:rPr lang="en-US" altLang="zh-CN" b="0" i="0">
                <a:solidFill>
                  <a:srgbClr val="060607"/>
                </a:solidFill>
                <a:effectLst/>
                <a:latin typeface="-apple-system"/>
              </a:rPr>
              <a:t>A</a:t>
            </a:r>
            <a:r>
              <a:rPr lang="en-US" altLang="zh-CN" sz="1200" b="0" i="0">
                <a:solidFill>
                  <a:srgbClr val="060607"/>
                </a:solidFill>
                <a:effectLst/>
                <a:latin typeface="-apple-system"/>
              </a:rPr>
              <a:t>t</a:t>
            </a:r>
            <a:r>
              <a:rPr lang="en-US" altLang="zh-CN" b="0" i="0">
                <a:solidFill>
                  <a:srgbClr val="060607"/>
                </a:solidFill>
                <a:effectLst/>
                <a:latin typeface="-apple-system"/>
              </a:rPr>
              <a:t> &lt; 0</a:t>
            </a:r>
            <a:r>
              <a:rPr lang="zh-CN" altLang="en-US" b="0" i="0">
                <a:solidFill>
                  <a:srgbClr val="060607"/>
                </a:solidFill>
                <a:effectLst/>
                <a:latin typeface="-apple-system"/>
              </a:rPr>
              <a:t>时，双重</a:t>
            </a:r>
            <a:r>
              <a:rPr lang="en-US" altLang="zh-CN" b="0" i="0">
                <a:solidFill>
                  <a:srgbClr val="060607"/>
                </a:solidFill>
                <a:effectLst/>
                <a:latin typeface="-apple-system"/>
              </a:rPr>
              <a:t>clip PPO</a:t>
            </a:r>
            <a:r>
              <a:rPr lang="zh-CN" altLang="en-US" b="0" i="0">
                <a:solidFill>
                  <a:srgbClr val="060607"/>
                </a:solidFill>
                <a:effectLst/>
                <a:latin typeface="-apple-system"/>
              </a:rPr>
              <a:t>在目标中引入了额外的剪辑超参数</a:t>
            </a:r>
            <a:r>
              <a:rPr lang="en-US" altLang="zh-CN" b="0" i="0">
                <a:solidFill>
                  <a:srgbClr val="060607"/>
                </a:solidFill>
                <a:effectLst/>
                <a:latin typeface="-apple-system"/>
              </a:rPr>
              <a:t>c</a:t>
            </a:r>
            <a:r>
              <a:rPr lang="zh-CN" altLang="en-US" b="0" i="0">
                <a:solidFill>
                  <a:srgbClr val="060607"/>
                </a:solidFill>
                <a:effectLst/>
                <a:latin typeface="-apple-system"/>
              </a:rPr>
              <a:t>：</a:t>
            </a:r>
          </a:p>
          <a:p>
            <a:endParaRPr lang="en-US"/>
          </a:p>
        </p:txBody>
      </p:sp>
      <p:pic>
        <p:nvPicPr>
          <p:cNvPr id="13" name="图片 12">
            <a:extLst>
              <a:ext uri="{FF2B5EF4-FFF2-40B4-BE49-F238E27FC236}">
                <a16:creationId xmlns:a16="http://schemas.microsoft.com/office/drawing/2014/main" id="{C0BA2AED-D8DD-E844-24A7-526EA078C9D8}"/>
              </a:ext>
            </a:extLst>
          </p:cNvPr>
          <p:cNvPicPr>
            <a:picLocks noChangeAspect="1"/>
          </p:cNvPicPr>
          <p:nvPr/>
        </p:nvPicPr>
        <p:blipFill>
          <a:blip r:embed="rId3"/>
          <a:srcRect t="14823"/>
          <a:stretch/>
        </p:blipFill>
        <p:spPr>
          <a:xfrm>
            <a:off x="2934335" y="4663440"/>
            <a:ext cx="7743825" cy="543878"/>
          </a:xfrm>
          <a:prstGeom prst="rect">
            <a:avLst/>
          </a:prstGeom>
        </p:spPr>
      </p:pic>
      <p:pic>
        <p:nvPicPr>
          <p:cNvPr id="14" name="图片 13">
            <a:extLst>
              <a:ext uri="{FF2B5EF4-FFF2-40B4-BE49-F238E27FC236}">
                <a16:creationId xmlns:a16="http://schemas.microsoft.com/office/drawing/2014/main" id="{5814552A-E43D-2805-25FF-3F9CE1FEA60A}"/>
              </a:ext>
            </a:extLst>
          </p:cNvPr>
          <p:cNvPicPr>
            <a:picLocks noChangeAspect="1"/>
          </p:cNvPicPr>
          <p:nvPr/>
        </p:nvPicPr>
        <p:blipFill rotWithShape="1">
          <a:blip r:embed="rId4"/>
          <a:srcRect t="8510"/>
          <a:stretch/>
        </p:blipFill>
        <p:spPr bwMode="auto">
          <a:xfrm>
            <a:off x="3197225" y="3033394"/>
            <a:ext cx="2140700" cy="471805"/>
          </a:xfrm>
          <a:prstGeom prst="rect">
            <a:avLst/>
          </a:prstGeom>
          <a:ln>
            <a:noFill/>
          </a:ln>
          <a:extLst>
            <a:ext uri="{53640926-AAD7-44D8-BBD7-CCE9431645EC}">
              <a14:shadowObscured xmlns:a14="http://schemas.microsoft.com/office/drawing/2010/main"/>
            </a:ext>
          </a:extLst>
        </p:spPr>
      </p:pic>
      <p:pic>
        <p:nvPicPr>
          <p:cNvPr id="16" name="图片 15">
            <a:extLst>
              <a:ext uri="{FF2B5EF4-FFF2-40B4-BE49-F238E27FC236}">
                <a16:creationId xmlns:a16="http://schemas.microsoft.com/office/drawing/2014/main" id="{0A7DFB5B-5EA2-0980-0EE2-C26D66679B1C}"/>
              </a:ext>
            </a:extLst>
          </p:cNvPr>
          <p:cNvPicPr>
            <a:picLocks noChangeAspect="1"/>
          </p:cNvPicPr>
          <p:nvPr/>
        </p:nvPicPr>
        <p:blipFill>
          <a:blip r:embed="rId5"/>
          <a:stretch>
            <a:fillRect/>
          </a:stretch>
        </p:blipFill>
        <p:spPr>
          <a:xfrm>
            <a:off x="3890962" y="3770630"/>
            <a:ext cx="1057275" cy="495300"/>
          </a:xfrm>
          <a:prstGeom prst="rect">
            <a:avLst/>
          </a:prstGeom>
        </p:spPr>
      </p:pic>
      <p:sp>
        <p:nvSpPr>
          <p:cNvPr id="27" name="矩形 26">
            <a:extLst>
              <a:ext uri="{FF2B5EF4-FFF2-40B4-BE49-F238E27FC236}">
                <a16:creationId xmlns:a16="http://schemas.microsoft.com/office/drawing/2014/main" id="{7E427C40-66C0-C058-615A-38786D5D6C0A}"/>
              </a:ext>
            </a:extLst>
          </p:cNvPr>
          <p:cNvSpPr/>
          <p:nvPr/>
        </p:nvSpPr>
        <p:spPr>
          <a:xfrm flipV="1">
            <a:off x="1056640" y="65024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28" name="组合 27">
            <a:extLst>
              <a:ext uri="{FF2B5EF4-FFF2-40B4-BE49-F238E27FC236}">
                <a16:creationId xmlns:a16="http://schemas.microsoft.com/office/drawing/2014/main" id="{C7119C51-B64E-FF6E-CC3C-667E27309A3B}"/>
              </a:ext>
            </a:extLst>
          </p:cNvPr>
          <p:cNvGrpSpPr/>
          <p:nvPr/>
        </p:nvGrpSpPr>
        <p:grpSpPr>
          <a:xfrm>
            <a:off x="105722" y="65314"/>
            <a:ext cx="5522192" cy="416018"/>
            <a:chOff x="3280715" y="135783"/>
            <a:chExt cx="5839324" cy="398235"/>
          </a:xfrm>
        </p:grpSpPr>
        <p:sp>
          <p:nvSpPr>
            <p:cNvPr id="29" name="矩形 28">
              <a:extLst>
                <a:ext uri="{FF2B5EF4-FFF2-40B4-BE49-F238E27FC236}">
                  <a16:creationId xmlns:a16="http://schemas.microsoft.com/office/drawing/2014/main" id="{57F7F19F-1E5E-64BD-B8A4-3377341D1712}"/>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30" name="矩形 29">
              <a:extLst>
                <a:ext uri="{FF2B5EF4-FFF2-40B4-BE49-F238E27FC236}">
                  <a16:creationId xmlns:a16="http://schemas.microsoft.com/office/drawing/2014/main" id="{256F3831-CD98-7684-BC78-0B09576DC2E1}"/>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31" name="矩形 30">
              <a:extLst>
                <a:ext uri="{FF2B5EF4-FFF2-40B4-BE49-F238E27FC236}">
                  <a16:creationId xmlns:a16="http://schemas.microsoft.com/office/drawing/2014/main" id="{9E2A4347-7607-7379-6372-728E3B63D0DE}"/>
                </a:ext>
              </a:extLst>
            </p:cNvPr>
            <p:cNvSpPr/>
            <p:nvPr/>
          </p:nvSpPr>
          <p:spPr>
            <a:xfrm>
              <a:off x="6796557" y="140340"/>
              <a:ext cx="1152128" cy="393419"/>
            </a:xfrm>
            <a:prstGeom prst="rect">
              <a:avLst/>
            </a:prstGeom>
            <a:solidFill>
              <a:srgbClr val="FFC000"/>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32" name="矩形 31">
              <a:extLst>
                <a:ext uri="{FF2B5EF4-FFF2-40B4-BE49-F238E27FC236}">
                  <a16:creationId xmlns:a16="http://schemas.microsoft.com/office/drawing/2014/main" id="{8F0A4ED4-F6BE-09DD-740F-9AF237CCC386}"/>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33" name="矩形 32">
              <a:extLst>
                <a:ext uri="{FF2B5EF4-FFF2-40B4-BE49-F238E27FC236}">
                  <a16:creationId xmlns:a16="http://schemas.microsoft.com/office/drawing/2014/main" id="{2189B0B0-BC9A-D1FB-5CFC-66F4F68BC97F}"/>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34" name="箭头: 下 33">
            <a:extLst>
              <a:ext uri="{FF2B5EF4-FFF2-40B4-BE49-F238E27FC236}">
                <a16:creationId xmlns:a16="http://schemas.microsoft.com/office/drawing/2014/main" id="{DC5862A8-9CA2-084E-D956-F7E913971CBA}"/>
              </a:ext>
            </a:extLst>
          </p:cNvPr>
          <p:cNvSpPr/>
          <p:nvPr/>
        </p:nvSpPr>
        <p:spPr>
          <a:xfrm>
            <a:off x="3769360" y="47752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41A61ABA-FE0B-ACE3-4D49-32487DCA35D5}"/>
              </a:ext>
            </a:extLst>
          </p:cNvPr>
          <p:cNvSpPr/>
          <p:nvPr/>
        </p:nvSpPr>
        <p:spPr>
          <a:xfrm>
            <a:off x="7156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Infrastructure</a:t>
            </a:r>
          </a:p>
        </p:txBody>
      </p:sp>
      <p:sp>
        <p:nvSpPr>
          <p:cNvPr id="36" name="矩形 35">
            <a:extLst>
              <a:ext uri="{FF2B5EF4-FFF2-40B4-BE49-F238E27FC236}">
                <a16:creationId xmlns:a16="http://schemas.microsoft.com/office/drawing/2014/main" id="{8D96CF01-8BDA-DE9F-3488-BDB4CDF7CCD7}"/>
              </a:ext>
            </a:extLst>
          </p:cNvPr>
          <p:cNvSpPr/>
          <p:nvPr/>
        </p:nvSpPr>
        <p:spPr>
          <a:xfrm>
            <a:off x="5124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600" b="1">
                <a:solidFill>
                  <a:schemeClr val="bg1"/>
                </a:solidFill>
                <a:cs typeface="+mn-ea"/>
              </a:rPr>
              <a:t>Learning to draft</a:t>
            </a:r>
          </a:p>
          <a:p>
            <a:pPr algn="ctr"/>
            <a:endParaRPr lang="en-US" altLang="zh-CN" sz="1200" b="1">
              <a:solidFill>
                <a:schemeClr val="bg1"/>
              </a:solidFill>
              <a:cs typeface="+mn-ea"/>
            </a:endParaRPr>
          </a:p>
        </p:txBody>
      </p:sp>
      <p:sp>
        <p:nvSpPr>
          <p:cNvPr id="37" name="矩形 36">
            <a:extLst>
              <a:ext uri="{FF2B5EF4-FFF2-40B4-BE49-F238E27FC236}">
                <a16:creationId xmlns:a16="http://schemas.microsoft.com/office/drawing/2014/main" id="{48F50948-2B8D-702C-0956-8525C6B0BFFF}"/>
              </a:ext>
            </a:extLst>
          </p:cNvPr>
          <p:cNvSpPr/>
          <p:nvPr/>
        </p:nvSpPr>
        <p:spPr>
          <a:xfrm>
            <a:off x="3092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400" b="1">
                <a:solidFill>
                  <a:schemeClr val="bg1"/>
                </a:solidFill>
                <a:cs typeface="+mn-ea"/>
              </a:rPr>
              <a:t>Multi-agent Training</a:t>
            </a:r>
          </a:p>
          <a:p>
            <a:pPr algn="ctr"/>
            <a:endParaRPr lang="en-US" altLang="zh-CN" sz="1200" b="1">
              <a:solidFill>
                <a:schemeClr val="bg1"/>
              </a:solidFill>
              <a:cs typeface="+mn-ea"/>
            </a:endParaRPr>
          </a:p>
        </p:txBody>
      </p:sp>
      <p:sp>
        <p:nvSpPr>
          <p:cNvPr id="38" name="矩形 37">
            <a:extLst>
              <a:ext uri="{FF2B5EF4-FFF2-40B4-BE49-F238E27FC236}">
                <a16:creationId xmlns:a16="http://schemas.microsoft.com/office/drawing/2014/main" id="{5ED8C7A9-01C0-61FE-F152-E6D0F4F9110B}"/>
              </a:ext>
            </a:extLst>
          </p:cNvPr>
          <p:cNvSpPr/>
          <p:nvPr/>
        </p:nvSpPr>
        <p:spPr>
          <a:xfrm>
            <a:off x="1060762" y="74603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a:solidFill>
                  <a:schemeClr val="bg1"/>
                </a:solidFill>
                <a:cs typeface="+mn-ea"/>
              </a:rPr>
              <a:t>Reinforcement Learning</a:t>
            </a:r>
          </a:p>
        </p:txBody>
      </p:sp>
      <p:grpSp>
        <p:nvGrpSpPr>
          <p:cNvPr id="41" name="组合 40">
            <a:extLst>
              <a:ext uri="{FF2B5EF4-FFF2-40B4-BE49-F238E27FC236}">
                <a16:creationId xmlns:a16="http://schemas.microsoft.com/office/drawing/2014/main" id="{12171839-0F72-60D7-8F0A-4582D8D26BEB}"/>
              </a:ext>
            </a:extLst>
          </p:cNvPr>
          <p:cNvGrpSpPr/>
          <p:nvPr/>
        </p:nvGrpSpPr>
        <p:grpSpPr>
          <a:xfrm>
            <a:off x="0" y="5994399"/>
            <a:ext cx="12192000" cy="799500"/>
            <a:chOff x="0" y="4152992"/>
            <a:chExt cx="9144000" cy="1009029"/>
          </a:xfrm>
        </p:grpSpPr>
        <p:sp>
          <p:nvSpPr>
            <p:cNvPr id="42" name="矩形 41">
              <a:extLst>
                <a:ext uri="{FF2B5EF4-FFF2-40B4-BE49-F238E27FC236}">
                  <a16:creationId xmlns:a16="http://schemas.microsoft.com/office/drawing/2014/main" id="{C6B7E9BE-A834-3D70-3CC8-234503BB5B5E}"/>
                </a:ext>
              </a:extLst>
            </p:cNvPr>
            <p:cNvSpPr/>
            <p:nvPr/>
          </p:nvSpPr>
          <p:spPr>
            <a:xfrm>
              <a:off x="0" y="4152992"/>
              <a:ext cx="9144000" cy="100902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3" name="文本框 42">
              <a:extLst>
                <a:ext uri="{FF2B5EF4-FFF2-40B4-BE49-F238E27FC236}">
                  <a16:creationId xmlns:a16="http://schemas.microsoft.com/office/drawing/2014/main" id="{02D8BBFB-08CA-B974-58F2-CCE9221EFD99}"/>
                </a:ext>
              </a:extLst>
            </p:cNvPr>
            <p:cNvSpPr txBox="1"/>
            <p:nvPr/>
          </p:nvSpPr>
          <p:spPr>
            <a:xfrm>
              <a:off x="217151" y="4320068"/>
              <a:ext cx="8576945" cy="660343"/>
            </a:xfrm>
            <a:prstGeom prst="rect">
              <a:avLst/>
            </a:prstGeom>
            <a:noFill/>
          </p:spPr>
          <p:txBody>
            <a:bodyPr wrap="square" rtlCol="0">
              <a:spAutoFit/>
            </a:bodyPr>
            <a:lstStyle/>
            <a:p>
              <a:pPr algn="ctr"/>
              <a:r>
                <a:rPr lang="zh-CN" altLang="en-US" sz="2800" b="1">
                  <a:solidFill>
                    <a:srgbClr val="FFC000"/>
                  </a:solidFill>
                  <a:latin typeface="微软雅黑" panose="020B0503020204020204" charset="-122"/>
                  <a:ea typeface="微软雅黑" panose="020B0503020204020204" charset="-122"/>
                  <a:sym typeface="+mn-ea"/>
                </a:rPr>
                <a:t>用于限制策略更新的上界和下界，防止更新步长过大</a:t>
              </a:r>
            </a:p>
          </p:txBody>
        </p:sp>
      </p:grpSp>
    </p:spTree>
    <p:extLst>
      <p:ext uri="{BB962C8B-B14F-4D97-AF65-F5344CB8AC3E}">
        <p14:creationId xmlns:p14="http://schemas.microsoft.com/office/powerpoint/2010/main" val="34695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01256-B08C-AB0D-0306-85CF5F8F0CF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DECA0517-2BD1-0FC2-9F03-AC2CFDA6C9B8}"/>
              </a:ext>
            </a:extLst>
          </p:cNvPr>
          <p:cNvSpPr/>
          <p:nvPr/>
        </p:nvSpPr>
        <p:spPr>
          <a:xfrm flipV="1">
            <a:off x="1056640" y="65024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3" name="组合 2">
            <a:extLst>
              <a:ext uri="{FF2B5EF4-FFF2-40B4-BE49-F238E27FC236}">
                <a16:creationId xmlns:a16="http://schemas.microsoft.com/office/drawing/2014/main" id="{BA62BB3B-FB90-AA75-4068-D2764089D47F}"/>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D12192EF-BE81-DB7D-9397-06D8E91676C4}"/>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 name="矩形 4">
              <a:extLst>
                <a:ext uri="{FF2B5EF4-FFF2-40B4-BE49-F238E27FC236}">
                  <a16:creationId xmlns:a16="http://schemas.microsoft.com/office/drawing/2014/main" id="{38364B07-C2BD-8C45-AC7E-77FC1DD4A166}"/>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34B253E1-AB68-8457-BA07-E0A163DF3F95}"/>
                </a:ext>
              </a:extLst>
            </p:cNvPr>
            <p:cNvSpPr/>
            <p:nvPr/>
          </p:nvSpPr>
          <p:spPr>
            <a:xfrm>
              <a:off x="6796557" y="140340"/>
              <a:ext cx="1152128" cy="393419"/>
            </a:xfrm>
            <a:prstGeom prst="rect">
              <a:avLst/>
            </a:prstGeom>
            <a:solidFill>
              <a:srgbClr val="FFC000"/>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7" name="矩形 6">
              <a:extLst>
                <a:ext uri="{FF2B5EF4-FFF2-40B4-BE49-F238E27FC236}">
                  <a16:creationId xmlns:a16="http://schemas.microsoft.com/office/drawing/2014/main" id="{FA4DE846-17B0-4BA0-8BF9-E0584F56E8F8}"/>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2242F6A4-B2FA-A25A-9AF9-7C12BF6E9F5A}"/>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12" name="文本框 11">
            <a:extLst>
              <a:ext uri="{FF2B5EF4-FFF2-40B4-BE49-F238E27FC236}">
                <a16:creationId xmlns:a16="http://schemas.microsoft.com/office/drawing/2014/main" id="{CF0CE294-4C42-9A30-0841-41E8588C0CF0}"/>
              </a:ext>
            </a:extLst>
          </p:cNvPr>
          <p:cNvSpPr txBox="1"/>
          <p:nvPr/>
        </p:nvSpPr>
        <p:spPr>
          <a:xfrm>
            <a:off x="477520" y="1767840"/>
            <a:ext cx="10840720" cy="646331"/>
          </a:xfrm>
          <a:prstGeom prst="rect">
            <a:avLst/>
          </a:prstGeom>
          <a:noFill/>
        </p:spPr>
        <p:txBody>
          <a:bodyPr wrap="square" rtlCol="0">
            <a:spAutoFit/>
          </a:bodyPr>
          <a:lstStyle/>
          <a:p>
            <a:r>
              <a:rPr lang="zh-CN" altLang="en-US" b="1"/>
              <a:t>值更新</a:t>
            </a:r>
            <a:r>
              <a:rPr lang="zh-CN" altLang="en-US"/>
              <a:t>：</a:t>
            </a:r>
            <a:r>
              <a:rPr lang="zh-CN" altLang="en-US" b="0" i="0">
                <a:solidFill>
                  <a:srgbClr val="060607"/>
                </a:solidFill>
                <a:effectLst/>
                <a:latin typeface="-apple-system"/>
              </a:rPr>
              <a:t>通过</a:t>
            </a:r>
            <a:r>
              <a:rPr lang="zh-CN" altLang="en-US" b="0" i="0">
                <a:solidFill>
                  <a:srgbClr val="FF0000"/>
                </a:solidFill>
                <a:effectLst/>
                <a:latin typeface="-apple-system"/>
              </a:rPr>
              <a:t>多头价值估计（</a:t>
            </a:r>
            <a:r>
              <a:rPr lang="en-US" altLang="zh-CN" b="0" i="0">
                <a:solidFill>
                  <a:srgbClr val="FF0000"/>
                </a:solidFill>
                <a:effectLst/>
                <a:latin typeface="-apple-system"/>
              </a:rPr>
              <a:t>MHV</a:t>
            </a:r>
            <a:r>
              <a:rPr lang="zh-CN" altLang="en-US" b="0" i="0">
                <a:solidFill>
                  <a:srgbClr val="FF0000"/>
                </a:solidFill>
                <a:effectLst/>
                <a:latin typeface="-apple-system"/>
              </a:rPr>
              <a:t>）</a:t>
            </a:r>
            <a:r>
              <a:rPr lang="zh-CN" altLang="en-US" b="0" i="0">
                <a:solidFill>
                  <a:srgbClr val="060607"/>
                </a:solidFill>
                <a:effectLst/>
                <a:latin typeface="-apple-system"/>
              </a:rPr>
              <a:t>来提高价值函数的准确性。将奖励分解为多个类别，每个类别对应一个价值头。</a:t>
            </a:r>
            <a:endParaRPr lang="en-US"/>
          </a:p>
        </p:txBody>
      </p:sp>
      <p:pic>
        <p:nvPicPr>
          <p:cNvPr id="17" name="图片 16">
            <a:extLst>
              <a:ext uri="{FF2B5EF4-FFF2-40B4-BE49-F238E27FC236}">
                <a16:creationId xmlns:a16="http://schemas.microsoft.com/office/drawing/2014/main" id="{7E86FA39-4917-D8D3-C7BA-B7E5D777D438}"/>
              </a:ext>
            </a:extLst>
          </p:cNvPr>
          <p:cNvPicPr>
            <a:picLocks noChangeAspect="1"/>
          </p:cNvPicPr>
          <p:nvPr/>
        </p:nvPicPr>
        <p:blipFill>
          <a:blip r:embed="rId3"/>
          <a:stretch>
            <a:fillRect/>
          </a:stretch>
        </p:blipFill>
        <p:spPr>
          <a:xfrm>
            <a:off x="5370512" y="3452812"/>
            <a:ext cx="5927842" cy="834708"/>
          </a:xfrm>
          <a:prstGeom prst="rect">
            <a:avLst/>
          </a:prstGeom>
        </p:spPr>
      </p:pic>
      <p:sp>
        <p:nvSpPr>
          <p:cNvPr id="21" name="文本框 20">
            <a:extLst>
              <a:ext uri="{FF2B5EF4-FFF2-40B4-BE49-F238E27FC236}">
                <a16:creationId xmlns:a16="http://schemas.microsoft.com/office/drawing/2014/main" id="{574F8E60-6A3A-714D-4308-3FDA5023F355}"/>
              </a:ext>
            </a:extLst>
          </p:cNvPr>
          <p:cNvSpPr txBox="1"/>
          <p:nvPr/>
        </p:nvSpPr>
        <p:spPr>
          <a:xfrm>
            <a:off x="4765040" y="3041134"/>
            <a:ext cx="6096000" cy="369332"/>
          </a:xfrm>
          <a:prstGeom prst="rect">
            <a:avLst/>
          </a:prstGeom>
          <a:noFill/>
        </p:spPr>
        <p:txBody>
          <a:bodyPr wrap="square">
            <a:spAutoFit/>
          </a:bodyPr>
          <a:lstStyle/>
          <a:p>
            <a:r>
              <a:rPr lang="zh-CN" altLang="en-US" sz="1000"/>
              <a:t>损失函数</a:t>
            </a:r>
            <a:r>
              <a:rPr lang="zh-CN" altLang="en-US" b="0" i="0">
                <a:solidFill>
                  <a:srgbClr val="060607"/>
                </a:solidFill>
                <a:effectLst/>
                <a:latin typeface="-apple-system"/>
              </a:rPr>
              <a:t> </a:t>
            </a:r>
            <a:r>
              <a:rPr lang="en-US" altLang="zh-CN" sz="1000"/>
              <a:t>Lvalue(</a:t>
            </a:r>
            <a:r>
              <a:rPr lang="el-GR" altLang="zh-CN" sz="1000"/>
              <a:t>θ)</a:t>
            </a:r>
            <a:endParaRPr lang="en-US" sz="1000"/>
          </a:p>
        </p:txBody>
      </p:sp>
      <p:sp>
        <p:nvSpPr>
          <p:cNvPr id="25" name="文本框 24">
            <a:extLst>
              <a:ext uri="{FF2B5EF4-FFF2-40B4-BE49-F238E27FC236}">
                <a16:creationId xmlns:a16="http://schemas.microsoft.com/office/drawing/2014/main" id="{669B0CE6-863A-07DC-9421-18520F6B92F0}"/>
              </a:ext>
            </a:extLst>
          </p:cNvPr>
          <p:cNvSpPr txBox="1"/>
          <p:nvPr/>
        </p:nvSpPr>
        <p:spPr>
          <a:xfrm>
            <a:off x="5679440" y="4707374"/>
            <a:ext cx="6096000" cy="646331"/>
          </a:xfrm>
          <a:prstGeom prst="rect">
            <a:avLst/>
          </a:prstGeom>
          <a:noFill/>
        </p:spPr>
        <p:txBody>
          <a:bodyPr wrap="square">
            <a:spAutoFit/>
          </a:bodyPr>
          <a:lstStyle/>
          <a:p>
            <a:r>
              <a:rPr lang="zh-CN" altLang="en-US" b="0" i="0">
                <a:solidFill>
                  <a:srgbClr val="060607"/>
                </a:solidFill>
                <a:effectLst/>
                <a:latin typeface="-apple-system"/>
              </a:rPr>
              <a:t>计算</a:t>
            </a:r>
            <a:r>
              <a:rPr lang="zh-CN" altLang="en-US" b="0" i="0">
                <a:solidFill>
                  <a:srgbClr val="FF0000"/>
                </a:solidFill>
                <a:effectLst/>
                <a:latin typeface="-apple-system"/>
              </a:rPr>
              <a:t>奖励</a:t>
            </a:r>
            <a:r>
              <a:rPr lang="zh-CN" altLang="en-US" b="0" i="0">
                <a:solidFill>
                  <a:srgbClr val="060607"/>
                </a:solidFill>
                <a:effectLst/>
                <a:latin typeface="-apple-system"/>
              </a:rPr>
              <a:t> 和</a:t>
            </a:r>
            <a:r>
              <a:rPr lang="zh-CN" altLang="en-US" b="0" i="0">
                <a:solidFill>
                  <a:srgbClr val="FF0000"/>
                </a:solidFill>
                <a:effectLst/>
                <a:latin typeface="-apple-system"/>
              </a:rPr>
              <a:t>价值估计 </a:t>
            </a:r>
            <a:r>
              <a:rPr lang="zh-CN" altLang="en-US" b="0" i="0">
                <a:solidFill>
                  <a:srgbClr val="060607"/>
                </a:solidFill>
                <a:effectLst/>
                <a:latin typeface="-apple-system"/>
              </a:rPr>
              <a:t>之间的平方差</a:t>
            </a:r>
            <a:r>
              <a:rPr lang="en-US" altLang="zh-CN" b="0" i="0">
                <a:solidFill>
                  <a:srgbClr val="060607"/>
                </a:solidFill>
                <a:effectLst/>
                <a:latin typeface="-apple-system"/>
              </a:rPr>
              <a:t>,</a:t>
            </a:r>
            <a:r>
              <a:rPr lang="zh-CN" altLang="en-US" b="0" i="0">
                <a:solidFill>
                  <a:srgbClr val="060607"/>
                </a:solidFill>
                <a:effectLst/>
                <a:latin typeface="-apple-system"/>
              </a:rPr>
              <a:t> 对所有价值头的平方差求和取期望值。</a:t>
            </a:r>
            <a:endParaRPr lang="en-US"/>
          </a:p>
        </p:txBody>
      </p:sp>
      <p:sp>
        <p:nvSpPr>
          <p:cNvPr id="32" name="箭头: 下 31">
            <a:extLst>
              <a:ext uri="{FF2B5EF4-FFF2-40B4-BE49-F238E27FC236}">
                <a16:creationId xmlns:a16="http://schemas.microsoft.com/office/drawing/2014/main" id="{2D91D7E7-1E2E-82B1-F1F3-AD1031BC1409}"/>
              </a:ext>
            </a:extLst>
          </p:cNvPr>
          <p:cNvSpPr/>
          <p:nvPr/>
        </p:nvSpPr>
        <p:spPr>
          <a:xfrm>
            <a:off x="3769360" y="47752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D7F82587-B9AF-10A7-9782-AC775685C902}"/>
              </a:ext>
            </a:extLst>
          </p:cNvPr>
          <p:cNvSpPr/>
          <p:nvPr/>
        </p:nvSpPr>
        <p:spPr>
          <a:xfrm>
            <a:off x="7156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Infrastructure</a:t>
            </a:r>
          </a:p>
        </p:txBody>
      </p:sp>
      <p:sp>
        <p:nvSpPr>
          <p:cNvPr id="42" name="矩形 41">
            <a:extLst>
              <a:ext uri="{FF2B5EF4-FFF2-40B4-BE49-F238E27FC236}">
                <a16:creationId xmlns:a16="http://schemas.microsoft.com/office/drawing/2014/main" id="{D02B6E5E-41FC-FC82-F9EA-445D4BBC9CAA}"/>
              </a:ext>
            </a:extLst>
          </p:cNvPr>
          <p:cNvSpPr/>
          <p:nvPr/>
        </p:nvSpPr>
        <p:spPr>
          <a:xfrm>
            <a:off x="5124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600" b="1">
                <a:solidFill>
                  <a:schemeClr val="bg1"/>
                </a:solidFill>
                <a:cs typeface="+mn-ea"/>
              </a:rPr>
              <a:t>Learning to draft</a:t>
            </a:r>
          </a:p>
          <a:p>
            <a:pPr algn="ctr"/>
            <a:endParaRPr lang="en-US" altLang="zh-CN" sz="1200" b="1">
              <a:solidFill>
                <a:schemeClr val="bg1"/>
              </a:solidFill>
              <a:cs typeface="+mn-ea"/>
            </a:endParaRPr>
          </a:p>
        </p:txBody>
      </p:sp>
      <p:sp>
        <p:nvSpPr>
          <p:cNvPr id="43" name="矩形 42">
            <a:extLst>
              <a:ext uri="{FF2B5EF4-FFF2-40B4-BE49-F238E27FC236}">
                <a16:creationId xmlns:a16="http://schemas.microsoft.com/office/drawing/2014/main" id="{484AA13F-75EC-C4B6-1BB4-C33A65DBDCC5}"/>
              </a:ext>
            </a:extLst>
          </p:cNvPr>
          <p:cNvSpPr/>
          <p:nvPr/>
        </p:nvSpPr>
        <p:spPr>
          <a:xfrm>
            <a:off x="3092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400" b="1">
                <a:solidFill>
                  <a:schemeClr val="bg1"/>
                </a:solidFill>
                <a:cs typeface="+mn-ea"/>
              </a:rPr>
              <a:t>Multi-agent Training</a:t>
            </a:r>
          </a:p>
          <a:p>
            <a:pPr algn="ctr"/>
            <a:endParaRPr lang="en-US" altLang="zh-CN" sz="1200" b="1">
              <a:solidFill>
                <a:schemeClr val="bg1"/>
              </a:solidFill>
              <a:cs typeface="+mn-ea"/>
            </a:endParaRPr>
          </a:p>
        </p:txBody>
      </p:sp>
      <p:sp>
        <p:nvSpPr>
          <p:cNvPr id="44" name="矩形 43">
            <a:extLst>
              <a:ext uri="{FF2B5EF4-FFF2-40B4-BE49-F238E27FC236}">
                <a16:creationId xmlns:a16="http://schemas.microsoft.com/office/drawing/2014/main" id="{03BDB5F9-A6D7-6413-4814-D26FA5E41956}"/>
              </a:ext>
            </a:extLst>
          </p:cNvPr>
          <p:cNvSpPr/>
          <p:nvPr/>
        </p:nvSpPr>
        <p:spPr>
          <a:xfrm>
            <a:off x="1060762" y="74603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a:solidFill>
                  <a:schemeClr val="bg1"/>
                </a:solidFill>
                <a:cs typeface="+mn-ea"/>
              </a:rPr>
              <a:t>Reinforcement Learning</a:t>
            </a:r>
          </a:p>
        </p:txBody>
      </p:sp>
      <p:sp>
        <p:nvSpPr>
          <p:cNvPr id="46" name="文本框 45">
            <a:extLst>
              <a:ext uri="{FF2B5EF4-FFF2-40B4-BE49-F238E27FC236}">
                <a16:creationId xmlns:a16="http://schemas.microsoft.com/office/drawing/2014/main" id="{7189C716-8ABC-7AF6-A43F-1F34882E19A0}"/>
              </a:ext>
            </a:extLst>
          </p:cNvPr>
          <p:cNvSpPr txBox="1"/>
          <p:nvPr/>
        </p:nvSpPr>
        <p:spPr>
          <a:xfrm>
            <a:off x="8148320" y="3152894"/>
            <a:ext cx="1635760" cy="246221"/>
          </a:xfrm>
          <a:prstGeom prst="rect">
            <a:avLst/>
          </a:prstGeom>
          <a:noFill/>
        </p:spPr>
        <p:txBody>
          <a:bodyPr wrap="square">
            <a:spAutoFit/>
          </a:bodyPr>
          <a:lstStyle/>
          <a:p>
            <a:r>
              <a:rPr lang="en-US" altLang="zh-CN" sz="1000"/>
              <a:t>价值估计</a:t>
            </a:r>
            <a:endParaRPr lang="en-US" sz="1000"/>
          </a:p>
        </p:txBody>
      </p:sp>
      <p:sp>
        <p:nvSpPr>
          <p:cNvPr id="48" name="文本框 47">
            <a:extLst>
              <a:ext uri="{FF2B5EF4-FFF2-40B4-BE49-F238E27FC236}">
                <a16:creationId xmlns:a16="http://schemas.microsoft.com/office/drawing/2014/main" id="{70DF2C3A-453D-A581-A99D-C6B66525ADAB}"/>
              </a:ext>
            </a:extLst>
          </p:cNvPr>
          <p:cNvSpPr txBox="1"/>
          <p:nvPr/>
        </p:nvSpPr>
        <p:spPr>
          <a:xfrm>
            <a:off x="7609840" y="3925054"/>
            <a:ext cx="843280" cy="246221"/>
          </a:xfrm>
          <a:prstGeom prst="rect">
            <a:avLst/>
          </a:prstGeom>
          <a:noFill/>
        </p:spPr>
        <p:txBody>
          <a:bodyPr wrap="square">
            <a:spAutoFit/>
          </a:bodyPr>
          <a:lstStyle/>
          <a:p>
            <a:r>
              <a:rPr lang="en-US" altLang="zh-CN" sz="1000"/>
              <a:t>奖励</a:t>
            </a:r>
            <a:endParaRPr lang="en-US" sz="1000"/>
          </a:p>
        </p:txBody>
      </p:sp>
      <p:pic>
        <p:nvPicPr>
          <p:cNvPr id="50" name="图片 49">
            <a:extLst>
              <a:ext uri="{FF2B5EF4-FFF2-40B4-BE49-F238E27FC236}">
                <a16:creationId xmlns:a16="http://schemas.microsoft.com/office/drawing/2014/main" id="{F0E037E0-F95C-4B6F-C4F8-731251EEA978}"/>
              </a:ext>
            </a:extLst>
          </p:cNvPr>
          <p:cNvPicPr>
            <a:picLocks noChangeAspect="1"/>
          </p:cNvPicPr>
          <p:nvPr/>
        </p:nvPicPr>
        <p:blipFill>
          <a:blip r:embed="rId4"/>
          <a:srcRect l="-261" t="-1027" r="261" b="42857"/>
          <a:stretch/>
        </p:blipFill>
        <p:spPr>
          <a:xfrm>
            <a:off x="688340" y="2641600"/>
            <a:ext cx="3893030" cy="1727200"/>
          </a:xfrm>
          <a:prstGeom prst="rect">
            <a:avLst/>
          </a:prstGeom>
        </p:spPr>
      </p:pic>
    </p:spTree>
    <p:extLst>
      <p:ext uri="{BB962C8B-B14F-4D97-AF65-F5344CB8AC3E}">
        <p14:creationId xmlns:p14="http://schemas.microsoft.com/office/powerpoint/2010/main" val="3602550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920FD-EF0C-E581-1878-A74A83423D5F}"/>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6A1689E-A1A4-C4C5-0B70-E8D495FFD03D}"/>
              </a:ext>
            </a:extLst>
          </p:cNvPr>
          <p:cNvSpPr/>
          <p:nvPr/>
        </p:nvSpPr>
        <p:spPr>
          <a:xfrm flipV="1">
            <a:off x="1056640" y="65024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3" name="组合 2">
            <a:extLst>
              <a:ext uri="{FF2B5EF4-FFF2-40B4-BE49-F238E27FC236}">
                <a16:creationId xmlns:a16="http://schemas.microsoft.com/office/drawing/2014/main" id="{13222C33-EA51-D029-6BEC-BE69E22DB208}"/>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7429F038-2AA0-A341-3944-D4BBF4CF1383}"/>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 name="矩形 4">
              <a:extLst>
                <a:ext uri="{FF2B5EF4-FFF2-40B4-BE49-F238E27FC236}">
                  <a16:creationId xmlns:a16="http://schemas.microsoft.com/office/drawing/2014/main" id="{1DFE183D-BF02-19E5-72F5-2D1FE09ADEE1}"/>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973E98F2-57B0-08A7-FF56-2A22B298CBC6}"/>
                </a:ext>
              </a:extLst>
            </p:cNvPr>
            <p:cNvSpPr/>
            <p:nvPr/>
          </p:nvSpPr>
          <p:spPr>
            <a:xfrm>
              <a:off x="6796557" y="140340"/>
              <a:ext cx="1152128" cy="393419"/>
            </a:xfrm>
            <a:prstGeom prst="rect">
              <a:avLst/>
            </a:prstGeom>
            <a:solidFill>
              <a:srgbClr val="FFC000"/>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7" name="矩形 6">
              <a:extLst>
                <a:ext uri="{FF2B5EF4-FFF2-40B4-BE49-F238E27FC236}">
                  <a16:creationId xmlns:a16="http://schemas.microsoft.com/office/drawing/2014/main" id="{4C055A79-A584-B51A-E29B-68B3D335B6C8}"/>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730897D0-8CD2-7582-6C27-9F6CB980A2F0}"/>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32" name="箭头: 下 31">
            <a:extLst>
              <a:ext uri="{FF2B5EF4-FFF2-40B4-BE49-F238E27FC236}">
                <a16:creationId xmlns:a16="http://schemas.microsoft.com/office/drawing/2014/main" id="{681DDD3F-0FBF-525F-1099-938E9ECE8E63}"/>
              </a:ext>
            </a:extLst>
          </p:cNvPr>
          <p:cNvSpPr/>
          <p:nvPr/>
        </p:nvSpPr>
        <p:spPr>
          <a:xfrm>
            <a:off x="3769360" y="47752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3C86C4C0-C504-A83F-21A9-65242C8564DA}"/>
              </a:ext>
            </a:extLst>
          </p:cNvPr>
          <p:cNvSpPr/>
          <p:nvPr/>
        </p:nvSpPr>
        <p:spPr>
          <a:xfrm>
            <a:off x="7156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Infrastructure</a:t>
            </a:r>
          </a:p>
        </p:txBody>
      </p:sp>
      <p:sp>
        <p:nvSpPr>
          <p:cNvPr id="42" name="矩形 41">
            <a:extLst>
              <a:ext uri="{FF2B5EF4-FFF2-40B4-BE49-F238E27FC236}">
                <a16:creationId xmlns:a16="http://schemas.microsoft.com/office/drawing/2014/main" id="{D7785A5A-4301-3C69-2A2F-35681D53FB98}"/>
              </a:ext>
            </a:extLst>
          </p:cNvPr>
          <p:cNvSpPr/>
          <p:nvPr/>
        </p:nvSpPr>
        <p:spPr>
          <a:xfrm>
            <a:off x="5124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600" b="1">
                <a:solidFill>
                  <a:schemeClr val="bg1"/>
                </a:solidFill>
                <a:cs typeface="+mn-ea"/>
              </a:rPr>
              <a:t>Learning to draft</a:t>
            </a:r>
          </a:p>
          <a:p>
            <a:pPr algn="ctr"/>
            <a:endParaRPr lang="en-US" altLang="zh-CN" sz="1200" b="1">
              <a:solidFill>
                <a:schemeClr val="bg1"/>
              </a:solidFill>
              <a:cs typeface="+mn-ea"/>
            </a:endParaRPr>
          </a:p>
        </p:txBody>
      </p:sp>
      <p:sp>
        <p:nvSpPr>
          <p:cNvPr id="43" name="矩形 42">
            <a:extLst>
              <a:ext uri="{FF2B5EF4-FFF2-40B4-BE49-F238E27FC236}">
                <a16:creationId xmlns:a16="http://schemas.microsoft.com/office/drawing/2014/main" id="{F1D31CC3-F10F-63D8-330D-8C988547885C}"/>
              </a:ext>
            </a:extLst>
          </p:cNvPr>
          <p:cNvSpPr/>
          <p:nvPr/>
        </p:nvSpPr>
        <p:spPr>
          <a:xfrm>
            <a:off x="3092762" y="74603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400" b="1">
                <a:solidFill>
                  <a:schemeClr val="bg1"/>
                </a:solidFill>
                <a:cs typeface="+mn-ea"/>
              </a:rPr>
              <a:t>Multi-agent Training</a:t>
            </a:r>
          </a:p>
          <a:p>
            <a:pPr algn="ctr"/>
            <a:endParaRPr lang="en-US" altLang="zh-CN" sz="1200" b="1">
              <a:solidFill>
                <a:schemeClr val="bg1"/>
              </a:solidFill>
              <a:cs typeface="+mn-ea"/>
            </a:endParaRPr>
          </a:p>
        </p:txBody>
      </p:sp>
      <p:sp>
        <p:nvSpPr>
          <p:cNvPr id="44" name="矩形 43">
            <a:extLst>
              <a:ext uri="{FF2B5EF4-FFF2-40B4-BE49-F238E27FC236}">
                <a16:creationId xmlns:a16="http://schemas.microsoft.com/office/drawing/2014/main" id="{0CEB665D-AF78-F5D8-5C24-490179B667BE}"/>
              </a:ext>
            </a:extLst>
          </p:cNvPr>
          <p:cNvSpPr/>
          <p:nvPr/>
        </p:nvSpPr>
        <p:spPr>
          <a:xfrm>
            <a:off x="1060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a:solidFill>
                  <a:schemeClr val="bg1"/>
                </a:solidFill>
                <a:cs typeface="+mn-ea"/>
              </a:rPr>
              <a:t>Reinforcement Learning</a:t>
            </a:r>
          </a:p>
        </p:txBody>
      </p:sp>
      <p:pic>
        <p:nvPicPr>
          <p:cNvPr id="9" name="图片 8">
            <a:extLst>
              <a:ext uri="{FF2B5EF4-FFF2-40B4-BE49-F238E27FC236}">
                <a16:creationId xmlns:a16="http://schemas.microsoft.com/office/drawing/2014/main" id="{142E1975-635A-69B9-D5C8-AEA9E706B384}"/>
              </a:ext>
            </a:extLst>
          </p:cNvPr>
          <p:cNvPicPr>
            <a:picLocks noChangeAspect="1"/>
          </p:cNvPicPr>
          <p:nvPr/>
        </p:nvPicPr>
        <p:blipFill>
          <a:blip r:embed="rId3"/>
          <a:stretch>
            <a:fillRect/>
          </a:stretch>
        </p:blipFill>
        <p:spPr>
          <a:xfrm>
            <a:off x="712152" y="1443990"/>
            <a:ext cx="10442784" cy="2813050"/>
          </a:xfrm>
          <a:prstGeom prst="rect">
            <a:avLst/>
          </a:prstGeom>
        </p:spPr>
      </p:pic>
      <p:sp>
        <p:nvSpPr>
          <p:cNvPr id="11" name="文本框 10">
            <a:extLst>
              <a:ext uri="{FF2B5EF4-FFF2-40B4-BE49-F238E27FC236}">
                <a16:creationId xmlns:a16="http://schemas.microsoft.com/office/drawing/2014/main" id="{998199CC-695D-F05A-06B7-B218CF32BF45}"/>
              </a:ext>
            </a:extLst>
          </p:cNvPr>
          <p:cNvSpPr txBox="1"/>
          <p:nvPr/>
        </p:nvSpPr>
        <p:spPr>
          <a:xfrm>
            <a:off x="3149600" y="4213275"/>
            <a:ext cx="7162800" cy="261610"/>
          </a:xfrm>
          <a:prstGeom prst="rect">
            <a:avLst/>
          </a:prstGeom>
          <a:noFill/>
        </p:spPr>
        <p:txBody>
          <a:bodyPr wrap="square">
            <a:spAutoFit/>
          </a:bodyPr>
          <a:lstStyle/>
          <a:p>
            <a:r>
              <a:rPr lang="zh-CN" altLang="en-US" sz="1100" b="0" i="0">
                <a:solidFill>
                  <a:srgbClr val="060607"/>
                </a:solidFill>
                <a:effectLst/>
                <a:latin typeface="-apple-system"/>
              </a:rPr>
              <a:t>图展示了一个用于训练</a:t>
            </a:r>
            <a:r>
              <a:rPr lang="en-US" altLang="zh-CN" sz="1100" b="0" i="0">
                <a:solidFill>
                  <a:srgbClr val="060607"/>
                </a:solidFill>
                <a:effectLst/>
                <a:latin typeface="-apple-system"/>
              </a:rPr>
              <a:t>MOBA</a:t>
            </a:r>
            <a:r>
              <a:rPr lang="zh-CN" altLang="en-US" sz="1100" b="0" i="0">
                <a:solidFill>
                  <a:srgbClr val="060607"/>
                </a:solidFill>
                <a:effectLst/>
                <a:latin typeface="-apple-system"/>
              </a:rPr>
              <a:t>游戏</a:t>
            </a:r>
            <a:r>
              <a:rPr lang="en-US" altLang="zh-CN" sz="1100" b="0" i="0">
                <a:solidFill>
                  <a:srgbClr val="060607"/>
                </a:solidFill>
                <a:effectLst/>
                <a:latin typeface="-apple-system"/>
              </a:rPr>
              <a:t>AI</a:t>
            </a:r>
            <a:r>
              <a:rPr lang="zh-CN" altLang="en-US" sz="1100" b="0" i="0">
                <a:solidFill>
                  <a:srgbClr val="060607"/>
                </a:solidFill>
                <a:effectLst/>
                <a:latin typeface="-apple-system"/>
              </a:rPr>
              <a:t>的三阶段训练流程，结合了强化学习（</a:t>
            </a:r>
            <a:r>
              <a:rPr lang="en-US" altLang="zh-CN" sz="1100" b="0" i="0">
                <a:solidFill>
                  <a:srgbClr val="060607"/>
                </a:solidFill>
                <a:effectLst/>
                <a:latin typeface="-apple-system"/>
              </a:rPr>
              <a:t>RL</a:t>
            </a:r>
            <a:r>
              <a:rPr lang="zh-CN" altLang="en-US" sz="1100" b="0" i="0">
                <a:solidFill>
                  <a:srgbClr val="060607"/>
                </a:solidFill>
                <a:effectLst/>
                <a:latin typeface="-apple-system"/>
              </a:rPr>
              <a:t>）和策略蒸馏技术。</a:t>
            </a:r>
            <a:endParaRPr lang="en-US" sz="1100"/>
          </a:p>
        </p:txBody>
      </p:sp>
      <p:sp>
        <p:nvSpPr>
          <p:cNvPr id="12" name="文本框 11">
            <a:extLst>
              <a:ext uri="{FF2B5EF4-FFF2-40B4-BE49-F238E27FC236}">
                <a16:creationId xmlns:a16="http://schemas.microsoft.com/office/drawing/2014/main" id="{72AC0945-D0B0-0B10-4822-4F32EB84301D}"/>
              </a:ext>
            </a:extLst>
          </p:cNvPr>
          <p:cNvSpPr txBox="1"/>
          <p:nvPr/>
        </p:nvSpPr>
        <p:spPr>
          <a:xfrm>
            <a:off x="1361440" y="4911636"/>
            <a:ext cx="9408160" cy="923330"/>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Times New Roman" panose="02020603050405020304" pitchFamily="18" charset="0"/>
              </a:rPr>
              <a:t> curriculum self-play learning</a:t>
            </a:r>
            <a:r>
              <a:rPr lang="zh-CN" altLang="zh-CN" sz="18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CSPL</a:t>
            </a:r>
            <a:r>
              <a:rPr lang="zh-CN" altLang="zh-CN" sz="18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a:effectLst/>
                <a:latin typeface="Calibri" panose="020F0502020204030204" pitchFamily="34" charset="0"/>
                <a:ea typeface="宋体" panose="02010600030101010101" pitchFamily="2" charset="-122"/>
                <a:cs typeface="Times New Roman" panose="02020603050405020304" pitchFamily="18" charset="0"/>
              </a:rPr>
              <a:t>包括三个阶段</a:t>
            </a:r>
            <a:r>
              <a:rPr lang="zh-CN" altLang="en-US" sz="1800">
                <a:effectLst/>
                <a:latin typeface="Calibri" panose="020F0502020204030204" pitchFamily="34" charset="0"/>
                <a:ea typeface="宋体" panose="02010600030101010101" pitchFamily="2" charset="-122"/>
                <a:cs typeface="Times New Roman" panose="02020603050405020304" pitchFamily="18" charset="0"/>
              </a:rPr>
              <a:t>，</a:t>
            </a:r>
            <a:r>
              <a:rPr lang="zh-CN" altLang="en-US" b="0" i="0">
                <a:solidFill>
                  <a:srgbClr val="060607"/>
                </a:solidFill>
                <a:effectLst/>
                <a:latin typeface="-apple-system"/>
              </a:rPr>
              <a:t>训练流程首先通过固定阵容训练多个教师模型，然后通过</a:t>
            </a:r>
            <a:r>
              <a:rPr lang="zh-CN" altLang="en-US" b="0" i="0">
                <a:solidFill>
                  <a:srgbClr val="FF0000"/>
                </a:solidFill>
                <a:effectLst/>
                <a:latin typeface="-apple-system"/>
              </a:rPr>
              <a:t>策略蒸馏</a:t>
            </a:r>
            <a:r>
              <a:rPr lang="zh-CN" altLang="en-US" b="0" i="0">
                <a:solidFill>
                  <a:srgbClr val="060607"/>
                </a:solidFill>
                <a:effectLst/>
                <a:latin typeface="-apple-system"/>
              </a:rPr>
              <a:t>将这些教师模型的知识转移到学生模型中，最后在随机挑选的英雄组合中进一步训练学生模型，以提高其在多样化英雄组合中的适应性和性能。</a:t>
            </a:r>
            <a:endParaRPr lang="en-US"/>
          </a:p>
        </p:txBody>
      </p:sp>
    </p:spTree>
    <p:extLst>
      <p:ext uri="{BB962C8B-B14F-4D97-AF65-F5344CB8AC3E}">
        <p14:creationId xmlns:p14="http://schemas.microsoft.com/office/powerpoint/2010/main" val="2512481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73AF-916A-F0ED-CDDD-3D6DE715E9CD}"/>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14118A7F-E985-9D1E-A646-A2C08F5CE899}"/>
              </a:ext>
            </a:extLst>
          </p:cNvPr>
          <p:cNvSpPr/>
          <p:nvPr/>
        </p:nvSpPr>
        <p:spPr>
          <a:xfrm flipV="1">
            <a:off x="1056640" y="65024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3" name="组合 2">
            <a:extLst>
              <a:ext uri="{FF2B5EF4-FFF2-40B4-BE49-F238E27FC236}">
                <a16:creationId xmlns:a16="http://schemas.microsoft.com/office/drawing/2014/main" id="{21AD8273-ECBC-16F9-9374-4C6C0D387AE9}"/>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0B348017-3775-5498-F62B-43CF2ED00621}"/>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 name="矩形 4">
              <a:extLst>
                <a:ext uri="{FF2B5EF4-FFF2-40B4-BE49-F238E27FC236}">
                  <a16:creationId xmlns:a16="http://schemas.microsoft.com/office/drawing/2014/main" id="{4CEA9A8C-A11D-FFF8-B948-756CE432B27E}"/>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6E302C5F-8AA1-4DB5-53B2-2B1D9DAC254D}"/>
                </a:ext>
              </a:extLst>
            </p:cNvPr>
            <p:cNvSpPr/>
            <p:nvPr/>
          </p:nvSpPr>
          <p:spPr>
            <a:xfrm>
              <a:off x="6796557" y="140340"/>
              <a:ext cx="1152128" cy="393419"/>
            </a:xfrm>
            <a:prstGeom prst="rect">
              <a:avLst/>
            </a:prstGeom>
            <a:solidFill>
              <a:srgbClr val="FFC000"/>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7" name="矩形 6">
              <a:extLst>
                <a:ext uri="{FF2B5EF4-FFF2-40B4-BE49-F238E27FC236}">
                  <a16:creationId xmlns:a16="http://schemas.microsoft.com/office/drawing/2014/main" id="{412D06C0-74A1-8D90-29FD-A4A38C7F6C15}"/>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8181F6FF-D44E-2D28-1220-4F872CDAE112}"/>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32" name="箭头: 下 31">
            <a:extLst>
              <a:ext uri="{FF2B5EF4-FFF2-40B4-BE49-F238E27FC236}">
                <a16:creationId xmlns:a16="http://schemas.microsoft.com/office/drawing/2014/main" id="{A8310383-7356-93CA-9A35-95C151F714E2}"/>
              </a:ext>
            </a:extLst>
          </p:cNvPr>
          <p:cNvSpPr/>
          <p:nvPr/>
        </p:nvSpPr>
        <p:spPr>
          <a:xfrm>
            <a:off x="3769360" y="47752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B1CDAD83-989D-679E-E801-A90A171ECA92}"/>
              </a:ext>
            </a:extLst>
          </p:cNvPr>
          <p:cNvSpPr/>
          <p:nvPr/>
        </p:nvSpPr>
        <p:spPr>
          <a:xfrm>
            <a:off x="7156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Infrastructure</a:t>
            </a:r>
          </a:p>
        </p:txBody>
      </p:sp>
      <p:sp>
        <p:nvSpPr>
          <p:cNvPr id="42" name="矩形 41">
            <a:extLst>
              <a:ext uri="{FF2B5EF4-FFF2-40B4-BE49-F238E27FC236}">
                <a16:creationId xmlns:a16="http://schemas.microsoft.com/office/drawing/2014/main" id="{D31D4041-5D64-6618-0D91-6F52CFD0733D}"/>
              </a:ext>
            </a:extLst>
          </p:cNvPr>
          <p:cNvSpPr/>
          <p:nvPr/>
        </p:nvSpPr>
        <p:spPr>
          <a:xfrm>
            <a:off x="5124762" y="74603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600" b="1">
                <a:solidFill>
                  <a:schemeClr val="bg1"/>
                </a:solidFill>
                <a:cs typeface="+mn-ea"/>
              </a:rPr>
              <a:t>Learning to draft</a:t>
            </a:r>
          </a:p>
          <a:p>
            <a:pPr algn="ctr"/>
            <a:endParaRPr lang="en-US" altLang="zh-CN" sz="1200" b="1">
              <a:solidFill>
                <a:schemeClr val="bg1"/>
              </a:solidFill>
              <a:cs typeface="+mn-ea"/>
            </a:endParaRPr>
          </a:p>
        </p:txBody>
      </p:sp>
      <p:sp>
        <p:nvSpPr>
          <p:cNvPr id="43" name="矩形 42">
            <a:extLst>
              <a:ext uri="{FF2B5EF4-FFF2-40B4-BE49-F238E27FC236}">
                <a16:creationId xmlns:a16="http://schemas.microsoft.com/office/drawing/2014/main" id="{8F6FA498-A7B0-6954-1F04-D09715B370E4}"/>
              </a:ext>
            </a:extLst>
          </p:cNvPr>
          <p:cNvSpPr/>
          <p:nvPr/>
        </p:nvSpPr>
        <p:spPr>
          <a:xfrm>
            <a:off x="3092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 </a:t>
            </a:r>
          </a:p>
          <a:p>
            <a:pPr algn="ctr"/>
            <a:r>
              <a:rPr lang="en-US" altLang="zh-CN" sz="1400" b="1">
                <a:solidFill>
                  <a:schemeClr val="bg1"/>
                </a:solidFill>
                <a:cs typeface="+mn-ea"/>
              </a:rPr>
              <a:t>Multi-agent Training</a:t>
            </a:r>
          </a:p>
          <a:p>
            <a:pPr algn="ctr"/>
            <a:endParaRPr lang="en-US" altLang="zh-CN" sz="1200" b="1">
              <a:solidFill>
                <a:schemeClr val="bg1"/>
              </a:solidFill>
              <a:cs typeface="+mn-ea"/>
            </a:endParaRPr>
          </a:p>
        </p:txBody>
      </p:sp>
      <p:sp>
        <p:nvSpPr>
          <p:cNvPr id="44" name="矩形 43">
            <a:extLst>
              <a:ext uri="{FF2B5EF4-FFF2-40B4-BE49-F238E27FC236}">
                <a16:creationId xmlns:a16="http://schemas.microsoft.com/office/drawing/2014/main" id="{E51873F5-C415-6C69-72E8-C8585457484D}"/>
              </a:ext>
            </a:extLst>
          </p:cNvPr>
          <p:cNvSpPr/>
          <p:nvPr/>
        </p:nvSpPr>
        <p:spPr>
          <a:xfrm>
            <a:off x="1060762" y="74603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a:solidFill>
                  <a:schemeClr val="bg1"/>
                </a:solidFill>
                <a:cs typeface="+mn-ea"/>
              </a:rPr>
              <a:t>Reinforcement Learning</a:t>
            </a:r>
          </a:p>
        </p:txBody>
      </p:sp>
      <p:sp>
        <p:nvSpPr>
          <p:cNvPr id="13" name="文本框 12">
            <a:extLst>
              <a:ext uri="{FF2B5EF4-FFF2-40B4-BE49-F238E27FC236}">
                <a16:creationId xmlns:a16="http://schemas.microsoft.com/office/drawing/2014/main" id="{40806F67-DF95-F78A-C035-91A0379BD585}"/>
              </a:ext>
            </a:extLst>
          </p:cNvPr>
          <p:cNvSpPr txBox="1"/>
          <p:nvPr/>
        </p:nvSpPr>
        <p:spPr>
          <a:xfrm>
            <a:off x="904240" y="1392535"/>
            <a:ext cx="9946640" cy="646331"/>
          </a:xfrm>
          <a:prstGeom prst="rect">
            <a:avLst/>
          </a:prstGeom>
          <a:noFill/>
        </p:spPr>
        <p:txBody>
          <a:bodyPr wrap="square">
            <a:spAutoFit/>
          </a:bodyPr>
          <a:lstStyle/>
          <a:p>
            <a:r>
              <a:rPr lang="zh-CN" altLang="en-US" b="0" i="0">
                <a:solidFill>
                  <a:srgbClr val="060607"/>
                </a:solidFill>
                <a:effectLst/>
                <a:latin typeface="-apple-system"/>
              </a:rPr>
              <a:t>使用蒙特卡洛树搜索（</a:t>
            </a:r>
            <a:r>
              <a:rPr lang="en-US" altLang="zh-CN" b="0" i="0">
                <a:solidFill>
                  <a:srgbClr val="060607"/>
                </a:solidFill>
                <a:effectLst/>
                <a:latin typeface="-apple-system"/>
              </a:rPr>
              <a:t>MCTS</a:t>
            </a:r>
            <a:r>
              <a:rPr lang="zh-CN" altLang="en-US" b="0" i="0">
                <a:solidFill>
                  <a:srgbClr val="060607"/>
                </a:solidFill>
                <a:effectLst/>
                <a:latin typeface="-apple-system"/>
              </a:rPr>
              <a:t>）和神经网络来解决英雄选择问题，特别是在英雄池扩大时的挑战。通过使用价值网络来预测状态价值，会估计每个选择的长期价值，并且将</a:t>
            </a:r>
            <a:r>
              <a:rPr lang="zh-CN" altLang="en-US" b="0" i="0">
                <a:solidFill>
                  <a:srgbClr val="FF0000"/>
                </a:solidFill>
                <a:effectLst/>
                <a:latin typeface="-apple-system"/>
              </a:rPr>
              <a:t>选择价值最大</a:t>
            </a:r>
            <a:r>
              <a:rPr lang="zh-CN" altLang="en-US" b="0" i="0">
                <a:solidFill>
                  <a:srgbClr val="060607"/>
                </a:solidFill>
                <a:effectLst/>
                <a:latin typeface="-apple-system"/>
              </a:rPr>
              <a:t>的英雄。</a:t>
            </a:r>
            <a:endParaRPr lang="en-US"/>
          </a:p>
        </p:txBody>
      </p:sp>
      <p:sp>
        <p:nvSpPr>
          <p:cNvPr id="17" name="文本框 16">
            <a:extLst>
              <a:ext uri="{FF2B5EF4-FFF2-40B4-BE49-F238E27FC236}">
                <a16:creationId xmlns:a16="http://schemas.microsoft.com/office/drawing/2014/main" id="{5E04F3DE-2BDF-EED1-2EFC-628A744E9586}"/>
              </a:ext>
            </a:extLst>
          </p:cNvPr>
          <p:cNvSpPr txBox="1"/>
          <p:nvPr/>
        </p:nvSpPr>
        <p:spPr>
          <a:xfrm>
            <a:off x="833120" y="4091355"/>
            <a:ext cx="10200640" cy="1754326"/>
          </a:xfrm>
          <a:prstGeom prst="rect">
            <a:avLst/>
          </a:prstGeom>
          <a:noFill/>
        </p:spPr>
        <p:txBody>
          <a:bodyPr wrap="square">
            <a:spAutoFit/>
          </a:bodyPr>
          <a:lstStyle/>
          <a:p>
            <a:pPr algn="l">
              <a:buFont typeface="+mj-lt"/>
              <a:buAutoNum type="arabicPeriod"/>
            </a:pPr>
            <a:r>
              <a:rPr lang="zh-CN" altLang="en-US" b="1" i="0">
                <a:solidFill>
                  <a:srgbClr val="060607"/>
                </a:solidFill>
                <a:effectLst/>
                <a:latin typeface="-apple-system"/>
              </a:rPr>
              <a:t>价值网络</a:t>
            </a:r>
            <a:r>
              <a:rPr lang="zh-CN" altLang="en-US" b="0" i="0">
                <a:solidFill>
                  <a:srgbClr val="060607"/>
                </a:solidFill>
                <a:effectLst/>
                <a:latin typeface="-apple-system"/>
              </a:rPr>
              <a:t>：为了加速模拟，构建了一个价值网络来直接预测当前状态的价值，而不是通过低效的随机推出获得奖励。</a:t>
            </a:r>
            <a:endParaRPr lang="en-US" altLang="zh-CN" b="0" i="0">
              <a:solidFill>
                <a:srgbClr val="060607"/>
              </a:solidFill>
              <a:effectLst/>
              <a:latin typeface="-apple-system"/>
            </a:endParaRPr>
          </a:p>
          <a:p>
            <a:pPr>
              <a:buFont typeface="+mj-lt"/>
              <a:buAutoNum type="arabicPeriod"/>
            </a:pPr>
            <a:r>
              <a:rPr lang="zh-CN" altLang="en-US" b="1" i="0">
                <a:solidFill>
                  <a:srgbClr val="060607"/>
                </a:solidFill>
                <a:effectLst/>
                <a:latin typeface="-apple-system"/>
              </a:rPr>
              <a:t>价值网络训练</a:t>
            </a:r>
            <a:r>
              <a:rPr lang="zh-CN" altLang="en-US" b="0" i="0">
                <a:solidFill>
                  <a:srgbClr val="060607"/>
                </a:solidFill>
                <a:effectLst/>
                <a:latin typeface="-apple-system"/>
              </a:rPr>
              <a:t>：使用基于</a:t>
            </a:r>
            <a:r>
              <a:rPr lang="en-US" altLang="zh-CN" b="0" i="0">
                <a:solidFill>
                  <a:srgbClr val="060607"/>
                </a:solidFill>
                <a:effectLst/>
                <a:latin typeface="-apple-system"/>
              </a:rPr>
              <a:t>MCTS</a:t>
            </a:r>
            <a:r>
              <a:rPr lang="zh-CN" altLang="en-US" b="0" i="0">
                <a:solidFill>
                  <a:srgbClr val="060607"/>
                </a:solidFill>
                <a:effectLst/>
                <a:latin typeface="-apple-system"/>
              </a:rPr>
              <a:t>的起草策略进行模拟起草过程收集的数据来训练价值网络。</a:t>
            </a:r>
            <a:endParaRPr lang="en-US" altLang="zh-CN" b="0" i="0">
              <a:solidFill>
                <a:srgbClr val="060607"/>
              </a:solidFill>
              <a:effectLst/>
              <a:latin typeface="-apple-system"/>
            </a:endParaRPr>
          </a:p>
          <a:p>
            <a:pPr>
              <a:buFont typeface="+mj-lt"/>
              <a:buAutoNum type="arabicPeriod"/>
            </a:pPr>
            <a:r>
              <a:rPr lang="zh-CN" altLang="en-US" b="1" i="0">
                <a:solidFill>
                  <a:srgbClr val="060607"/>
                </a:solidFill>
                <a:effectLst/>
                <a:latin typeface="-apple-system"/>
              </a:rPr>
              <a:t>胜率预测器</a:t>
            </a:r>
            <a:r>
              <a:rPr lang="zh-CN" altLang="en-US" b="0" i="0">
                <a:solidFill>
                  <a:srgbClr val="060607"/>
                </a:solidFill>
                <a:effectLst/>
                <a:latin typeface="-apple-system"/>
              </a:rPr>
              <a:t>：训练一个神经网络来预测特定阵容的胜率，输入特征是阵容中</a:t>
            </a:r>
            <a:r>
              <a:rPr lang="en-US" altLang="zh-CN" b="0" i="0">
                <a:solidFill>
                  <a:srgbClr val="060607"/>
                </a:solidFill>
                <a:effectLst/>
                <a:latin typeface="-apple-system"/>
              </a:rPr>
              <a:t>10</a:t>
            </a:r>
            <a:r>
              <a:rPr lang="zh-CN" altLang="en-US" b="0" i="0">
                <a:solidFill>
                  <a:srgbClr val="060607"/>
                </a:solidFill>
                <a:effectLst/>
                <a:latin typeface="-apple-system"/>
              </a:rPr>
              <a:t>位英雄的表示，输出是</a:t>
            </a:r>
            <a:r>
              <a:rPr lang="en-US" altLang="zh-CN" b="0" i="0">
                <a:solidFill>
                  <a:srgbClr val="060607"/>
                </a:solidFill>
                <a:effectLst/>
                <a:latin typeface="-apple-system"/>
              </a:rPr>
              <a:t>0</a:t>
            </a:r>
            <a:r>
              <a:rPr lang="zh-CN" altLang="en-US" b="0" i="0">
                <a:solidFill>
                  <a:srgbClr val="060607"/>
                </a:solidFill>
                <a:effectLst/>
                <a:latin typeface="-apple-system"/>
              </a:rPr>
              <a:t>到</a:t>
            </a:r>
            <a:r>
              <a:rPr lang="en-US" altLang="zh-CN" b="0" i="0">
                <a:solidFill>
                  <a:srgbClr val="060607"/>
                </a:solidFill>
                <a:effectLst/>
                <a:latin typeface="-apple-system"/>
              </a:rPr>
              <a:t>1</a:t>
            </a:r>
            <a:r>
              <a:rPr lang="zh-CN" altLang="en-US" b="0" i="0">
                <a:solidFill>
                  <a:srgbClr val="060607"/>
                </a:solidFill>
                <a:effectLst/>
                <a:latin typeface="-apple-system"/>
              </a:rPr>
              <a:t>之间的胜率。</a:t>
            </a:r>
          </a:p>
          <a:p>
            <a:endParaRPr lang="zh-CN" altLang="en-US" b="0" i="0">
              <a:solidFill>
                <a:srgbClr val="060607"/>
              </a:solidFill>
              <a:effectLst/>
              <a:latin typeface="-apple-system"/>
            </a:endParaRPr>
          </a:p>
        </p:txBody>
      </p:sp>
      <p:grpSp>
        <p:nvGrpSpPr>
          <p:cNvPr id="18" name="组合 17">
            <a:extLst>
              <a:ext uri="{FF2B5EF4-FFF2-40B4-BE49-F238E27FC236}">
                <a16:creationId xmlns:a16="http://schemas.microsoft.com/office/drawing/2014/main" id="{CD7FD749-C302-9205-43F8-373105858308}"/>
              </a:ext>
            </a:extLst>
          </p:cNvPr>
          <p:cNvGrpSpPr>
            <a:grpSpLocks noChangeAspect="1"/>
          </p:cNvGrpSpPr>
          <p:nvPr>
            <p:custDataLst>
              <p:tags r:id="rId1"/>
            </p:custDataLst>
          </p:nvPr>
        </p:nvGrpSpPr>
        <p:grpSpPr>
          <a:xfrm>
            <a:off x="2968641" y="2329191"/>
            <a:ext cx="5147279" cy="1060410"/>
            <a:chOff x="810100" y="2041142"/>
            <a:chExt cx="6895189" cy="1409556"/>
          </a:xfrm>
        </p:grpSpPr>
        <p:grpSp>
          <p:nvGrpSpPr>
            <p:cNvPr id="19" name="组合 18">
              <a:extLst>
                <a:ext uri="{FF2B5EF4-FFF2-40B4-BE49-F238E27FC236}">
                  <a16:creationId xmlns:a16="http://schemas.microsoft.com/office/drawing/2014/main" id="{5960046E-E179-20AF-CBBB-4F02E84BB6FB}"/>
                </a:ext>
              </a:extLst>
            </p:cNvPr>
            <p:cNvGrpSpPr/>
            <p:nvPr/>
          </p:nvGrpSpPr>
          <p:grpSpPr>
            <a:xfrm>
              <a:off x="810100" y="2041142"/>
              <a:ext cx="1399875" cy="1409556"/>
              <a:chOff x="810100" y="2041142"/>
              <a:chExt cx="1399875" cy="1409556"/>
            </a:xfrm>
          </p:grpSpPr>
          <p:sp>
            <p:nvSpPr>
              <p:cNvPr id="36" name="Index-1">
                <a:extLst>
                  <a:ext uri="{FF2B5EF4-FFF2-40B4-BE49-F238E27FC236}">
                    <a16:creationId xmlns:a16="http://schemas.microsoft.com/office/drawing/2014/main" id="{3465D1CF-825D-151D-B775-B483BF071ED9}"/>
                  </a:ext>
                </a:extLst>
              </p:cNvPr>
              <p:cNvSpPr/>
              <p:nvPr>
                <p:custDataLst>
                  <p:tags r:id="rId11"/>
                </p:custDataLst>
              </p:nvPr>
            </p:nvSpPr>
            <p:spPr>
              <a:xfrm>
                <a:off x="1077111" y="2041142"/>
                <a:ext cx="865852" cy="865852"/>
              </a:xfrm>
              <a:prstGeom prst="ellipse">
                <a:avLst/>
              </a:prstGeom>
              <a:gradFill>
                <a:gsLst>
                  <a:gs pos="0">
                    <a:schemeClr val="accent1">
                      <a:lumMod val="60000"/>
                      <a:lumOff val="40000"/>
                    </a:schemeClr>
                  </a:gs>
                  <a:gs pos="60000">
                    <a:schemeClr val="accent1"/>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01</a:t>
                </a:r>
                <a:endParaRPr lang="zh-CN" altLang="en-US" sz="3200" b="1" dirty="0">
                  <a:latin typeface="+mn-ea"/>
                </a:endParaRPr>
              </a:p>
            </p:txBody>
          </p:sp>
          <p:sp>
            <p:nvSpPr>
              <p:cNvPr id="37" name="Title-1">
                <a:extLst>
                  <a:ext uri="{FF2B5EF4-FFF2-40B4-BE49-F238E27FC236}">
                    <a16:creationId xmlns:a16="http://schemas.microsoft.com/office/drawing/2014/main" id="{18BFB5C2-D63E-D708-A95E-FB7D8DFA08D6}"/>
                  </a:ext>
                </a:extLst>
              </p:cNvPr>
              <p:cNvSpPr/>
              <p:nvPr>
                <p:custDataLst>
                  <p:tags r:id="rId12"/>
                </p:custDataLst>
              </p:nvPr>
            </p:nvSpPr>
            <p:spPr>
              <a:xfrm>
                <a:off x="810100" y="3103007"/>
                <a:ext cx="1399875" cy="347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latin typeface="-apple-system"/>
                    <a:ea typeface="等线" panose="02010600030101010101" pitchFamily="2" charset="-122"/>
                  </a:rPr>
                  <a:t>选择</a:t>
                </a:r>
                <a:endParaRPr kumimoji="1" lang="zh-CN" altLang="en-US" b="1" dirty="0">
                  <a:latin typeface="-apple-system"/>
                  <a:ea typeface="等线" panose="02010600030101010101" pitchFamily="2" charset="-122"/>
                </a:endParaRPr>
              </a:p>
            </p:txBody>
          </p:sp>
        </p:grpSp>
        <p:grpSp>
          <p:nvGrpSpPr>
            <p:cNvPr id="20" name="组合 19">
              <a:extLst>
                <a:ext uri="{FF2B5EF4-FFF2-40B4-BE49-F238E27FC236}">
                  <a16:creationId xmlns:a16="http://schemas.microsoft.com/office/drawing/2014/main" id="{6F0F9B9B-45D8-6449-81AB-ED37C1BF9CBC}"/>
                </a:ext>
              </a:extLst>
            </p:cNvPr>
            <p:cNvGrpSpPr/>
            <p:nvPr/>
          </p:nvGrpSpPr>
          <p:grpSpPr>
            <a:xfrm>
              <a:off x="2358453" y="2041142"/>
              <a:ext cx="1683296" cy="1409556"/>
              <a:chOff x="2358453" y="2041142"/>
              <a:chExt cx="1683296" cy="1409556"/>
            </a:xfrm>
          </p:grpSpPr>
          <p:sp>
            <p:nvSpPr>
              <p:cNvPr id="31" name="Index-2">
                <a:extLst>
                  <a:ext uri="{FF2B5EF4-FFF2-40B4-BE49-F238E27FC236}">
                    <a16:creationId xmlns:a16="http://schemas.microsoft.com/office/drawing/2014/main" id="{825DC8CB-5E5A-59C2-5B47-F9B6DCD72899}"/>
                  </a:ext>
                </a:extLst>
              </p:cNvPr>
              <p:cNvSpPr/>
              <p:nvPr>
                <p:custDataLst>
                  <p:tags r:id="rId8"/>
                </p:custDataLst>
              </p:nvPr>
            </p:nvSpPr>
            <p:spPr>
              <a:xfrm>
                <a:off x="2908885" y="2041142"/>
                <a:ext cx="865852" cy="865852"/>
              </a:xfrm>
              <a:prstGeom prst="ellipse">
                <a:avLst/>
              </a:prstGeom>
              <a:gradFill flip="none" rotWithShape="1">
                <a:gsLst>
                  <a:gs pos="0">
                    <a:schemeClr val="accent2">
                      <a:lumMod val="60000"/>
                      <a:lumOff val="40000"/>
                    </a:schemeClr>
                  </a:gs>
                  <a:gs pos="60000">
                    <a:schemeClr val="accent2"/>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02</a:t>
                </a:r>
                <a:endParaRPr lang="zh-CN" altLang="en-US" sz="3200" b="1" dirty="0">
                  <a:latin typeface="+mn-ea"/>
                </a:endParaRPr>
              </a:p>
            </p:txBody>
          </p:sp>
          <p:sp>
            <p:nvSpPr>
              <p:cNvPr id="33" name="Title-2">
                <a:extLst>
                  <a:ext uri="{FF2B5EF4-FFF2-40B4-BE49-F238E27FC236}">
                    <a16:creationId xmlns:a16="http://schemas.microsoft.com/office/drawing/2014/main" id="{7481750D-22EF-0337-DB72-B800711A773E}"/>
                  </a:ext>
                </a:extLst>
              </p:cNvPr>
              <p:cNvSpPr/>
              <p:nvPr>
                <p:custDataLst>
                  <p:tags r:id="rId9"/>
                </p:custDataLst>
              </p:nvPr>
            </p:nvSpPr>
            <p:spPr>
              <a:xfrm>
                <a:off x="2641874" y="3103007"/>
                <a:ext cx="1399875" cy="347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latin typeface="+mn-ea"/>
                  </a:rPr>
                  <a:t>扩展</a:t>
                </a:r>
                <a:endParaRPr kumimoji="1" lang="zh-CN" altLang="en-US" b="1" dirty="0">
                  <a:latin typeface="+mn-ea"/>
                </a:endParaRPr>
              </a:p>
            </p:txBody>
          </p:sp>
          <p:sp>
            <p:nvSpPr>
              <p:cNvPr id="35" name="2">
                <a:extLst>
                  <a:ext uri="{FF2B5EF4-FFF2-40B4-BE49-F238E27FC236}">
                    <a16:creationId xmlns:a16="http://schemas.microsoft.com/office/drawing/2014/main" id="{8C209123-D17C-0F48-DAEE-5F5E9E67C230}"/>
                  </a:ext>
                </a:extLst>
              </p:cNvPr>
              <p:cNvSpPr/>
              <p:nvPr>
                <p:custDataLst>
                  <p:tags r:id="rId10"/>
                </p:custDataLst>
              </p:nvPr>
            </p:nvSpPr>
            <p:spPr>
              <a:xfrm rot="5400000">
                <a:off x="2347658" y="3209378"/>
                <a:ext cx="156540" cy="13494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1" name="组合 20">
              <a:extLst>
                <a:ext uri="{FF2B5EF4-FFF2-40B4-BE49-F238E27FC236}">
                  <a16:creationId xmlns:a16="http://schemas.microsoft.com/office/drawing/2014/main" id="{B27F27AA-0DA9-9D12-1E1E-BE31A564A153}"/>
                </a:ext>
              </a:extLst>
            </p:cNvPr>
            <p:cNvGrpSpPr/>
            <p:nvPr/>
          </p:nvGrpSpPr>
          <p:grpSpPr>
            <a:xfrm>
              <a:off x="4190222" y="2041142"/>
              <a:ext cx="1683300" cy="1409556"/>
              <a:chOff x="4190222" y="2041142"/>
              <a:chExt cx="1683300" cy="1409556"/>
            </a:xfrm>
          </p:grpSpPr>
          <p:sp>
            <p:nvSpPr>
              <p:cNvPr id="27" name="Index-3">
                <a:extLst>
                  <a:ext uri="{FF2B5EF4-FFF2-40B4-BE49-F238E27FC236}">
                    <a16:creationId xmlns:a16="http://schemas.microsoft.com/office/drawing/2014/main" id="{E770D393-34C0-B422-1C11-487C5CB3B2C4}"/>
                  </a:ext>
                </a:extLst>
              </p:cNvPr>
              <p:cNvSpPr/>
              <p:nvPr>
                <p:custDataLst>
                  <p:tags r:id="rId5"/>
                </p:custDataLst>
              </p:nvPr>
            </p:nvSpPr>
            <p:spPr>
              <a:xfrm>
                <a:off x="4740658" y="2041142"/>
                <a:ext cx="865854" cy="865852"/>
              </a:xfrm>
              <a:prstGeom prst="ellipse">
                <a:avLst/>
              </a:prstGeom>
              <a:gradFill>
                <a:gsLst>
                  <a:gs pos="0">
                    <a:schemeClr val="accent3">
                      <a:lumMod val="20000"/>
                      <a:lumOff val="80000"/>
                    </a:schemeClr>
                  </a:gs>
                  <a:gs pos="59000">
                    <a:schemeClr val="accent3"/>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dirty="0">
                    <a:latin typeface="+mn-ea"/>
                  </a:rPr>
                  <a:t>03</a:t>
                </a:r>
                <a:endParaRPr lang="zh-CN" altLang="en-US" sz="3200" b="1" dirty="0">
                  <a:latin typeface="+mn-ea"/>
                </a:endParaRPr>
              </a:p>
            </p:txBody>
          </p:sp>
          <p:sp>
            <p:nvSpPr>
              <p:cNvPr id="28" name="Title-3">
                <a:extLst>
                  <a:ext uri="{FF2B5EF4-FFF2-40B4-BE49-F238E27FC236}">
                    <a16:creationId xmlns:a16="http://schemas.microsoft.com/office/drawing/2014/main" id="{61AA1079-3E99-5B2E-185B-23CF31677607}"/>
                  </a:ext>
                </a:extLst>
              </p:cNvPr>
              <p:cNvSpPr/>
              <p:nvPr>
                <p:custDataLst>
                  <p:tags r:id="rId6"/>
                </p:custDataLst>
              </p:nvPr>
            </p:nvSpPr>
            <p:spPr>
              <a:xfrm>
                <a:off x="4473647" y="3103007"/>
                <a:ext cx="1399875" cy="347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latin typeface="+mn-ea"/>
                  </a:rPr>
                  <a:t>模拟</a:t>
                </a:r>
                <a:endParaRPr kumimoji="1" lang="zh-CN" altLang="en-US" b="1" dirty="0">
                  <a:latin typeface="+mn-ea"/>
                </a:endParaRPr>
              </a:p>
            </p:txBody>
          </p:sp>
          <p:sp>
            <p:nvSpPr>
              <p:cNvPr id="30" name="3">
                <a:extLst>
                  <a:ext uri="{FF2B5EF4-FFF2-40B4-BE49-F238E27FC236}">
                    <a16:creationId xmlns:a16="http://schemas.microsoft.com/office/drawing/2014/main" id="{3F321B60-ADDD-5693-E7CB-766F7BFF3718}"/>
                  </a:ext>
                </a:extLst>
              </p:cNvPr>
              <p:cNvSpPr/>
              <p:nvPr>
                <p:custDataLst>
                  <p:tags r:id="rId7"/>
                </p:custDataLst>
              </p:nvPr>
            </p:nvSpPr>
            <p:spPr>
              <a:xfrm rot="5400000">
                <a:off x="4179427" y="3209378"/>
                <a:ext cx="156540" cy="1349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a:extLst>
                <a:ext uri="{FF2B5EF4-FFF2-40B4-BE49-F238E27FC236}">
                  <a16:creationId xmlns:a16="http://schemas.microsoft.com/office/drawing/2014/main" id="{3CBE3A95-4042-A51F-721B-4E8AAF5BB536}"/>
                </a:ext>
              </a:extLst>
            </p:cNvPr>
            <p:cNvGrpSpPr/>
            <p:nvPr/>
          </p:nvGrpSpPr>
          <p:grpSpPr>
            <a:xfrm>
              <a:off x="6021991" y="2041142"/>
              <a:ext cx="1683298" cy="1409556"/>
              <a:chOff x="6021991" y="2041142"/>
              <a:chExt cx="1683298" cy="1409556"/>
            </a:xfrm>
          </p:grpSpPr>
          <p:sp>
            <p:nvSpPr>
              <p:cNvPr id="23" name="Index-4">
                <a:extLst>
                  <a:ext uri="{FF2B5EF4-FFF2-40B4-BE49-F238E27FC236}">
                    <a16:creationId xmlns:a16="http://schemas.microsoft.com/office/drawing/2014/main" id="{FF536070-7246-749A-C65F-3148EF1F2090}"/>
                  </a:ext>
                </a:extLst>
              </p:cNvPr>
              <p:cNvSpPr/>
              <p:nvPr>
                <p:custDataLst>
                  <p:tags r:id="rId2"/>
                </p:custDataLst>
              </p:nvPr>
            </p:nvSpPr>
            <p:spPr>
              <a:xfrm>
                <a:off x="6572425" y="2041142"/>
                <a:ext cx="865852" cy="865852"/>
              </a:xfrm>
              <a:prstGeom prst="ellipse">
                <a:avLst/>
              </a:prstGeom>
              <a:gradFill>
                <a:gsLst>
                  <a:gs pos="0">
                    <a:schemeClr val="accent4">
                      <a:lumMod val="20000"/>
                      <a:lumOff val="80000"/>
                    </a:schemeClr>
                  </a:gs>
                  <a:gs pos="60000">
                    <a:schemeClr val="accent4"/>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b="1">
                    <a:latin typeface="+mn-ea"/>
                  </a:rPr>
                  <a:t>04</a:t>
                </a:r>
                <a:endParaRPr lang="zh-CN" altLang="en-US" sz="3200" b="1">
                  <a:latin typeface="+mn-ea"/>
                </a:endParaRPr>
              </a:p>
            </p:txBody>
          </p:sp>
          <p:sp>
            <p:nvSpPr>
              <p:cNvPr id="24" name="Title-4">
                <a:extLst>
                  <a:ext uri="{FF2B5EF4-FFF2-40B4-BE49-F238E27FC236}">
                    <a16:creationId xmlns:a16="http://schemas.microsoft.com/office/drawing/2014/main" id="{2831C5DD-8D19-42F6-677E-9CD7A9EFF88B}"/>
                  </a:ext>
                </a:extLst>
              </p:cNvPr>
              <p:cNvSpPr/>
              <p:nvPr>
                <p:custDataLst>
                  <p:tags r:id="rId3"/>
                </p:custDataLst>
              </p:nvPr>
            </p:nvSpPr>
            <p:spPr>
              <a:xfrm>
                <a:off x="6305414" y="3103007"/>
                <a:ext cx="1399875" cy="3476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a:latin typeface="+mn-ea"/>
                  </a:rPr>
                  <a:t>反向传播</a:t>
                </a:r>
                <a:endParaRPr kumimoji="1" lang="zh-CN" altLang="en-US" sz="1600" b="1" dirty="0">
                  <a:latin typeface="+mn-ea"/>
                </a:endParaRPr>
              </a:p>
            </p:txBody>
          </p:sp>
          <p:sp>
            <p:nvSpPr>
              <p:cNvPr id="26" name="4">
                <a:extLst>
                  <a:ext uri="{FF2B5EF4-FFF2-40B4-BE49-F238E27FC236}">
                    <a16:creationId xmlns:a16="http://schemas.microsoft.com/office/drawing/2014/main" id="{6189172A-6E9F-7D47-3FB4-6DE6E1D46ABD}"/>
                  </a:ext>
                </a:extLst>
              </p:cNvPr>
              <p:cNvSpPr/>
              <p:nvPr>
                <p:custDataLst>
                  <p:tags r:id="rId4"/>
                </p:custDataLst>
              </p:nvPr>
            </p:nvSpPr>
            <p:spPr>
              <a:xfrm rot="5400000">
                <a:off x="6011196" y="3209378"/>
                <a:ext cx="156540" cy="13494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Tree>
    <p:extLst>
      <p:ext uri="{BB962C8B-B14F-4D97-AF65-F5344CB8AC3E}">
        <p14:creationId xmlns:p14="http://schemas.microsoft.com/office/powerpoint/2010/main" val="3326073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C253-4E45-F55F-A0C7-9AD968692F7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BEC66ED-E0AF-A142-A2D9-99473E16FDEF}"/>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28F5D409-9DCC-87CC-7E9B-EA3397395D15}"/>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 name="矩形 4">
              <a:extLst>
                <a:ext uri="{FF2B5EF4-FFF2-40B4-BE49-F238E27FC236}">
                  <a16:creationId xmlns:a16="http://schemas.microsoft.com/office/drawing/2014/main" id="{D8256E2E-C094-D758-78A8-7FFEB35232F0}"/>
                </a:ext>
              </a:extLst>
            </p:cNvPr>
            <p:cNvSpPr/>
            <p:nvPr/>
          </p:nvSpPr>
          <p:spPr>
            <a:xfrm>
              <a:off x="7967911"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4F217D2F-D85E-5989-3904-27C91D1A3F48}"/>
                </a:ext>
              </a:extLst>
            </p:cNvPr>
            <p:cNvSpPr/>
            <p:nvPr/>
          </p:nvSpPr>
          <p:spPr>
            <a:xfrm>
              <a:off x="6796557" y="140340"/>
              <a:ext cx="1152128" cy="393419"/>
            </a:xfrm>
            <a:prstGeom prst="rect">
              <a:avLst/>
            </a:prstGeom>
            <a:solidFill>
              <a:srgbClr val="0263A1"/>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7" name="矩形 6">
              <a:extLst>
                <a:ext uri="{FF2B5EF4-FFF2-40B4-BE49-F238E27FC236}">
                  <a16:creationId xmlns:a16="http://schemas.microsoft.com/office/drawing/2014/main" id="{C4A201FA-3544-6132-C707-D9B0A373EC8B}"/>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90652B79-CE14-372C-C140-A4843FF869DD}"/>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pic>
        <p:nvPicPr>
          <p:cNvPr id="10" name="图片 9">
            <a:extLst>
              <a:ext uri="{FF2B5EF4-FFF2-40B4-BE49-F238E27FC236}">
                <a16:creationId xmlns:a16="http://schemas.microsoft.com/office/drawing/2014/main" id="{23667969-D190-0724-B42E-884E15AF34D5}"/>
              </a:ext>
            </a:extLst>
          </p:cNvPr>
          <p:cNvPicPr>
            <a:picLocks noChangeAspect="1"/>
          </p:cNvPicPr>
          <p:nvPr/>
        </p:nvPicPr>
        <p:blipFill>
          <a:blip r:embed="rId3"/>
          <a:stretch>
            <a:fillRect/>
          </a:stretch>
        </p:blipFill>
        <p:spPr>
          <a:xfrm>
            <a:off x="1571669" y="843280"/>
            <a:ext cx="8424772" cy="3495040"/>
          </a:xfrm>
          <a:prstGeom prst="rect">
            <a:avLst/>
          </a:prstGeom>
        </p:spPr>
      </p:pic>
      <p:sp>
        <p:nvSpPr>
          <p:cNvPr id="12" name="文本框 11">
            <a:extLst>
              <a:ext uri="{FF2B5EF4-FFF2-40B4-BE49-F238E27FC236}">
                <a16:creationId xmlns:a16="http://schemas.microsoft.com/office/drawing/2014/main" id="{FFFE81DA-479C-06D0-F468-3523E7252938}"/>
              </a:ext>
            </a:extLst>
          </p:cNvPr>
          <p:cNvSpPr txBox="1"/>
          <p:nvPr/>
        </p:nvSpPr>
        <p:spPr>
          <a:xfrm>
            <a:off x="1452880" y="5155476"/>
            <a:ext cx="9723120" cy="923330"/>
          </a:xfrm>
          <a:prstGeom prst="rect">
            <a:avLst/>
          </a:prstGeom>
          <a:noFill/>
        </p:spPr>
        <p:txBody>
          <a:bodyPr wrap="square">
            <a:spAutoFit/>
          </a:bodyPr>
          <a:lstStyle/>
          <a:p>
            <a:r>
              <a:rPr lang="zh-CN" altLang="en-US" b="0" i="0">
                <a:solidFill>
                  <a:srgbClr val="060607"/>
                </a:solidFill>
                <a:effectLst/>
                <a:latin typeface="-apple-system"/>
              </a:rPr>
              <a:t>图中展示了四个不同的训练阶段（</a:t>
            </a:r>
            <a:r>
              <a:rPr lang="en-US" altLang="zh-CN" b="0" i="0">
                <a:solidFill>
                  <a:srgbClr val="060607"/>
                </a:solidFill>
                <a:effectLst/>
                <a:latin typeface="-apple-system"/>
              </a:rPr>
              <a:t>Phase 1 , Phase 2, Phase 3 for 20-hero, Phase 3 for 40-hero</a:t>
            </a:r>
            <a:r>
              <a:rPr lang="zh-CN" altLang="en-US" b="0" i="0">
                <a:solidFill>
                  <a:srgbClr val="060607"/>
                </a:solidFill>
                <a:effectLst/>
                <a:latin typeface="-apple-system"/>
              </a:rPr>
              <a:t>）的</a:t>
            </a:r>
            <a:r>
              <a:rPr lang="en-US" altLang="zh-CN" b="0" i="0">
                <a:solidFill>
                  <a:srgbClr val="060607"/>
                </a:solidFill>
                <a:effectLst/>
                <a:latin typeface="-apple-system"/>
              </a:rPr>
              <a:t>Elo</a:t>
            </a:r>
            <a:r>
              <a:rPr lang="zh-CN" altLang="en-US" b="0" i="0">
                <a:solidFill>
                  <a:srgbClr val="060607"/>
                </a:solidFill>
                <a:effectLst/>
                <a:latin typeface="-apple-system"/>
              </a:rPr>
              <a:t>分数随训练时间的变化情况。</a:t>
            </a:r>
            <a:r>
              <a:rPr lang="en-US" altLang="zh-CN" b="0" i="0">
                <a:solidFill>
                  <a:srgbClr val="060607"/>
                </a:solidFill>
                <a:effectLst/>
                <a:latin typeface="-apple-system"/>
              </a:rPr>
              <a:t>Elo</a:t>
            </a:r>
            <a:r>
              <a:rPr lang="zh-CN" altLang="en-US" b="0" i="0">
                <a:solidFill>
                  <a:srgbClr val="060607"/>
                </a:solidFill>
                <a:effectLst/>
                <a:latin typeface="-apple-system"/>
              </a:rPr>
              <a:t>分数是衡量玩家或</a:t>
            </a:r>
            <a:r>
              <a:rPr lang="en-US" altLang="zh-CN" b="0" i="0">
                <a:solidFill>
                  <a:srgbClr val="060607"/>
                </a:solidFill>
                <a:effectLst/>
                <a:latin typeface="-apple-system"/>
              </a:rPr>
              <a:t>AI</a:t>
            </a:r>
            <a:r>
              <a:rPr lang="zh-CN" altLang="en-US" b="0" i="0">
                <a:solidFill>
                  <a:srgbClr val="060607"/>
                </a:solidFill>
                <a:effectLst/>
                <a:latin typeface="-apple-system"/>
              </a:rPr>
              <a:t>在游戏中技能水平的一种方式，分数越高表示技能水平越高。</a:t>
            </a:r>
            <a:endParaRPr lang="en-US" altLang="zh-CN"/>
          </a:p>
        </p:txBody>
      </p:sp>
      <p:sp>
        <p:nvSpPr>
          <p:cNvPr id="16" name="文本框 15">
            <a:extLst>
              <a:ext uri="{FF2B5EF4-FFF2-40B4-BE49-F238E27FC236}">
                <a16:creationId xmlns:a16="http://schemas.microsoft.com/office/drawing/2014/main" id="{ACEE324E-722F-81E7-F4D0-1ABCCC0C78F9}"/>
              </a:ext>
            </a:extLst>
          </p:cNvPr>
          <p:cNvSpPr txBox="1"/>
          <p:nvPr/>
        </p:nvSpPr>
        <p:spPr>
          <a:xfrm>
            <a:off x="1219200" y="4461917"/>
            <a:ext cx="1024128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tabLst/>
              <a:defRPr/>
            </a:pPr>
            <a:r>
              <a:rPr lang="en-US" altLang="zh-CN" sz="1100">
                <a:latin typeface="宋体" panose="02010600030101010101" pitchFamily="2" charset="-122"/>
                <a:cs typeface="Times New Roman" panose="02020603050405020304" pitchFamily="18" charset="0"/>
              </a:rPr>
              <a:t>a</a:t>
            </a:r>
            <a:r>
              <a:rPr lang="zh-CN" altLang="zh-CN" sz="1100">
                <a:latin typeface="宋体" panose="02010600030101010101" pitchFamily="2" charset="-122"/>
                <a:cs typeface="Times New Roman" panose="02020603050405020304" pitchFamily="18" charset="0"/>
              </a:rPr>
              <a:t>）教师模型的培训，即</a:t>
            </a:r>
            <a:r>
              <a:rPr lang="en-US" altLang="zh-CN" sz="1100">
                <a:latin typeface="宋体" panose="02010600030101010101" pitchFamily="2" charset="-122"/>
                <a:cs typeface="Times New Roman" panose="02020603050405020304" pitchFamily="18" charset="0"/>
              </a:rPr>
              <a:t> CSPL </a:t>
            </a:r>
            <a:r>
              <a:rPr lang="zh-CN" altLang="zh-CN" sz="1100">
                <a:latin typeface="宋体" panose="02010600030101010101" pitchFamily="2" charset="-122"/>
                <a:cs typeface="Times New Roman" panose="02020603050405020304" pitchFamily="18" charset="0"/>
              </a:rPr>
              <a:t>的第一阶段。 </a:t>
            </a:r>
            <a:r>
              <a:rPr lang="en-US" altLang="zh-CN" sz="1100">
                <a:latin typeface="宋体" panose="02010600030101010101" pitchFamily="2" charset="-122"/>
                <a:cs typeface="Times New Roman" panose="02020603050405020304" pitchFamily="18" charset="0"/>
              </a:rPr>
              <a:t>b</a:t>
            </a:r>
            <a:r>
              <a:rPr lang="zh-CN" altLang="zh-CN" sz="1100">
                <a:latin typeface="宋体" panose="02010600030101010101" pitchFamily="2" charset="-122"/>
                <a:cs typeface="Times New Roman" panose="02020603050405020304" pitchFamily="18" charset="0"/>
              </a:rPr>
              <a:t>） 蒸馏过程中的</a:t>
            </a:r>
            <a:r>
              <a:rPr lang="en-US" altLang="zh-CN" sz="1100">
                <a:latin typeface="宋体" panose="02010600030101010101" pitchFamily="2" charset="-122"/>
                <a:cs typeface="Times New Roman" panose="02020603050405020304" pitchFamily="18" charset="0"/>
              </a:rPr>
              <a:t> Elo </a:t>
            </a:r>
            <a:r>
              <a:rPr lang="zh-CN" altLang="zh-CN" sz="1100">
                <a:latin typeface="宋体" panose="02010600030101010101" pitchFamily="2" charset="-122"/>
                <a:cs typeface="Times New Roman" panose="02020603050405020304" pitchFamily="18" charset="0"/>
              </a:rPr>
              <a:t>变化，即</a:t>
            </a:r>
            <a:r>
              <a:rPr lang="en-US" altLang="zh-CN" sz="1100">
                <a:latin typeface="宋体" panose="02010600030101010101" pitchFamily="2" charset="-122"/>
                <a:cs typeface="Times New Roman" panose="02020603050405020304" pitchFamily="18" charset="0"/>
              </a:rPr>
              <a:t> CSPL </a:t>
            </a:r>
            <a:r>
              <a:rPr lang="zh-CN" altLang="zh-CN" sz="1100">
                <a:latin typeface="宋体" panose="02010600030101010101" pitchFamily="2" charset="-122"/>
                <a:cs typeface="Times New Roman" panose="02020603050405020304" pitchFamily="18" charset="0"/>
              </a:rPr>
              <a:t>的第</a:t>
            </a:r>
            <a:r>
              <a:rPr lang="en-US" altLang="zh-CN" sz="1100">
                <a:latin typeface="宋体" panose="02010600030101010101" pitchFamily="2" charset="-122"/>
                <a:cs typeface="Times New Roman" panose="02020603050405020304" pitchFamily="18" charset="0"/>
              </a:rPr>
              <a:t> 2 </a:t>
            </a:r>
            <a:r>
              <a:rPr lang="zh-CN" altLang="zh-CN" sz="1100">
                <a:latin typeface="宋体" panose="02010600030101010101" pitchFamily="2" charset="-122"/>
                <a:cs typeface="Times New Roman" panose="02020603050405020304" pitchFamily="18" charset="0"/>
              </a:rPr>
              <a:t>阶段。学生的收敛</a:t>
            </a:r>
            <a:r>
              <a:rPr lang="en-US" altLang="zh-CN" sz="1100">
                <a:latin typeface="宋体" panose="02010600030101010101" pitchFamily="2" charset="-122"/>
                <a:cs typeface="Times New Roman" panose="02020603050405020304" pitchFamily="18" charset="0"/>
              </a:rPr>
              <a:t> Elo </a:t>
            </a:r>
            <a:r>
              <a:rPr lang="zh-CN" altLang="zh-CN" sz="1100">
                <a:latin typeface="宋体" panose="02010600030101010101" pitchFamily="2" charset="-122"/>
                <a:cs typeface="Times New Roman" panose="02020603050405020304" pitchFamily="18" charset="0"/>
              </a:rPr>
              <a:t>略低于教师。 </a:t>
            </a:r>
            <a:r>
              <a:rPr lang="en-US" altLang="zh-CN" sz="1100">
                <a:latin typeface="宋体" panose="02010600030101010101" pitchFamily="2" charset="-122"/>
                <a:cs typeface="Times New Roman" panose="02020603050405020304" pitchFamily="18" charset="0"/>
              </a:rPr>
              <a:t>c</a:t>
            </a:r>
            <a:r>
              <a:rPr lang="zh-CN" altLang="zh-CN" sz="1100">
                <a:latin typeface="宋体" panose="02010600030101010101" pitchFamily="2" charset="-122"/>
                <a:cs typeface="Times New Roman" panose="02020603050405020304" pitchFamily="18" charset="0"/>
              </a:rPr>
              <a:t>） 和 </a:t>
            </a:r>
            <a:r>
              <a:rPr lang="en-US" altLang="zh-CN" sz="1100">
                <a:latin typeface="宋体" panose="02010600030101010101" pitchFamily="2" charset="-122"/>
                <a:cs typeface="Times New Roman" panose="02020603050405020304" pitchFamily="18" charset="0"/>
              </a:rPr>
              <a:t>d</a:t>
            </a:r>
            <a:r>
              <a:rPr lang="zh-CN" altLang="zh-CN" sz="1100">
                <a:latin typeface="宋体" panose="02010600030101010101" pitchFamily="2" charset="-122"/>
                <a:cs typeface="Times New Roman" panose="02020603050405020304" pitchFamily="18" charset="0"/>
              </a:rPr>
              <a:t>） 分别比较</a:t>
            </a:r>
            <a:r>
              <a:rPr lang="en-US" altLang="zh-CN" sz="1100">
                <a:latin typeface="宋体" panose="02010600030101010101" pitchFamily="2" charset="-122"/>
                <a:cs typeface="Times New Roman" panose="02020603050405020304" pitchFamily="18" charset="0"/>
              </a:rPr>
              <a:t> 20 </a:t>
            </a:r>
            <a:r>
              <a:rPr lang="zh-CN" altLang="zh-CN" sz="1100">
                <a:latin typeface="宋体" panose="02010600030101010101" pitchFamily="2" charset="-122"/>
                <a:cs typeface="Times New Roman" panose="02020603050405020304" pitchFamily="18" charset="0"/>
              </a:rPr>
              <a:t>英雄和</a:t>
            </a:r>
            <a:r>
              <a:rPr lang="en-US" altLang="zh-CN" sz="1100">
                <a:latin typeface="宋体" panose="02010600030101010101" pitchFamily="2" charset="-122"/>
                <a:cs typeface="Times New Roman" panose="02020603050405020304" pitchFamily="18" charset="0"/>
              </a:rPr>
              <a:t> 40 </a:t>
            </a:r>
            <a:r>
              <a:rPr lang="zh-CN" altLang="zh-CN" sz="1100">
                <a:latin typeface="宋体" panose="02010600030101010101" pitchFamily="2" charset="-122"/>
                <a:cs typeface="Times New Roman" panose="02020603050405020304" pitchFamily="18" charset="0"/>
              </a:rPr>
              <a:t>英雄情况下</a:t>
            </a:r>
            <a:r>
              <a:rPr lang="en-US" altLang="zh-CN" sz="1100">
                <a:latin typeface="宋体" panose="02010600030101010101" pitchFamily="2" charset="-122"/>
                <a:cs typeface="Times New Roman" panose="02020603050405020304" pitchFamily="18" charset="0"/>
              </a:rPr>
              <a:t> CSPL </a:t>
            </a:r>
            <a:r>
              <a:rPr lang="zh-CN" altLang="zh-CN" sz="1100">
                <a:latin typeface="宋体" panose="02010600030101010101" pitchFamily="2" charset="-122"/>
                <a:cs typeface="Times New Roman" panose="02020603050405020304" pitchFamily="18" charset="0"/>
              </a:rPr>
              <a:t>的</a:t>
            </a:r>
            <a:r>
              <a:rPr lang="en-US" altLang="zh-CN" sz="1100">
                <a:latin typeface="宋体" panose="02010600030101010101" pitchFamily="2" charset="-122"/>
                <a:cs typeface="Times New Roman" panose="02020603050405020304" pitchFamily="18" charset="0"/>
              </a:rPr>
              <a:t> Elo </a:t>
            </a:r>
            <a:r>
              <a:rPr lang="zh-CN" altLang="zh-CN" sz="1100">
                <a:latin typeface="宋体" panose="02010600030101010101" pitchFamily="2" charset="-122"/>
                <a:cs typeface="Times New Roman" panose="02020603050405020304" pitchFamily="18" charset="0"/>
              </a:rPr>
              <a:t>变化与基线方法。</a:t>
            </a:r>
            <a:r>
              <a:rPr lang="en-US" altLang="zh-CN" sz="1100">
                <a:latin typeface="宋体" panose="02010600030101010101" pitchFamily="2" charset="-122"/>
                <a:cs typeface="Times New Roman" panose="02020603050405020304" pitchFamily="18" charset="0"/>
              </a:rPr>
              <a:t>CSPL </a:t>
            </a:r>
            <a:r>
              <a:rPr lang="en-US" altLang="zh-CN" sz="1100">
                <a:effectLst/>
                <a:latin typeface="宋体" panose="02010600030101010101" pitchFamily="2" charset="-122"/>
                <a:cs typeface="Times New Roman" panose="02020603050405020304" pitchFamily="18" charset="0"/>
              </a:rPr>
              <a:t>在扩容</a:t>
            </a:r>
            <a:r>
              <a:rPr lang="en-US" altLang="zh-CN" sz="1100">
                <a:effectLst/>
                <a:latin typeface="Calibri" panose="020F0502020204030204" pitchFamily="34" charset="0"/>
                <a:ea typeface="宋体" panose="02010600030101010101" pitchFamily="2" charset="-122"/>
                <a:cs typeface="Times New Roman" panose="02020603050405020304" pitchFamily="18" charset="0"/>
              </a:rPr>
              <a:t> hero pool </a:t>
            </a:r>
            <a:r>
              <a:rPr lang="en-US" altLang="zh-CN" sz="1100">
                <a:effectLst/>
                <a:latin typeface="宋体" panose="02010600030101010101" pitchFamily="2" charset="-122"/>
                <a:cs typeface="Times New Roman" panose="02020603050405020304" pitchFamily="18" charset="0"/>
              </a:rPr>
              <a:t>时具有比基线更好的可扩展性。</a:t>
            </a:r>
            <a:endParaRPr lang="en-US" altLang="zh-CN" sz="1100"/>
          </a:p>
        </p:txBody>
      </p:sp>
      <p:sp>
        <p:nvSpPr>
          <p:cNvPr id="18" name="文本框 17">
            <a:extLst>
              <a:ext uri="{FF2B5EF4-FFF2-40B4-BE49-F238E27FC236}">
                <a16:creationId xmlns:a16="http://schemas.microsoft.com/office/drawing/2014/main" id="{FB317FEC-0380-BBE5-2F13-AB5AFAF35D06}"/>
              </a:ext>
            </a:extLst>
          </p:cNvPr>
          <p:cNvSpPr txBox="1"/>
          <p:nvPr/>
        </p:nvSpPr>
        <p:spPr>
          <a:xfrm>
            <a:off x="579120" y="741680"/>
            <a:ext cx="1930400" cy="369332"/>
          </a:xfrm>
          <a:prstGeom prst="rect">
            <a:avLst/>
          </a:prstGeom>
          <a:noFill/>
        </p:spPr>
        <p:txBody>
          <a:bodyPr wrap="square" rtlCol="0">
            <a:spAutoFit/>
          </a:bodyPr>
          <a:lstStyle/>
          <a:p>
            <a:r>
              <a:rPr lang="zh-CN" altLang="en-US" b="1"/>
              <a:t>实验结果</a:t>
            </a:r>
            <a:endParaRPr lang="en-US" b="1"/>
          </a:p>
        </p:txBody>
      </p:sp>
    </p:spTree>
    <p:extLst>
      <p:ext uri="{BB962C8B-B14F-4D97-AF65-F5344CB8AC3E}">
        <p14:creationId xmlns:p14="http://schemas.microsoft.com/office/powerpoint/2010/main" val="55364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custDataLst>
              <p:tags r:id="rId2"/>
            </p:custDataLst>
          </p:nvPr>
        </p:nvSpPr>
        <p:spPr>
          <a:xfrm>
            <a:off x="874713" y="2351276"/>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13" name="直接连接符 12"/>
          <p:cNvCxnSpPr/>
          <p:nvPr>
            <p:custDataLst>
              <p:tags r:id="rId3"/>
            </p:custDataLst>
          </p:nvPr>
        </p:nvCxnSpPr>
        <p:spPr>
          <a:xfrm rot="16200000">
            <a:off x="2019148" y="2890139"/>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custDataLst>
              <p:tags r:id="rId4"/>
            </p:custDataLst>
          </p:nvPr>
        </p:nvSpPr>
        <p:spPr>
          <a:xfrm>
            <a:off x="874713" y="3581649"/>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36" name="直接连接符 35"/>
          <p:cNvCxnSpPr/>
          <p:nvPr>
            <p:custDataLst>
              <p:tags r:id="rId5"/>
            </p:custDataLst>
          </p:nvPr>
        </p:nvCxnSpPr>
        <p:spPr>
          <a:xfrm rot="16200000">
            <a:off x="2019148" y="4120511"/>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22" name="矩形: 圆角 21"/>
          <p:cNvSpPr/>
          <p:nvPr>
            <p:custDataLst>
              <p:tags r:id="rId6"/>
            </p:custDataLst>
          </p:nvPr>
        </p:nvSpPr>
        <p:spPr>
          <a:xfrm>
            <a:off x="6169289" y="2351276"/>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24" name="直接连接符 23"/>
          <p:cNvCxnSpPr/>
          <p:nvPr>
            <p:custDataLst>
              <p:tags r:id="rId7"/>
            </p:custDataLst>
          </p:nvPr>
        </p:nvCxnSpPr>
        <p:spPr>
          <a:xfrm rot="16200000">
            <a:off x="7313724" y="2890139"/>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27" name="矩形: 圆角 26"/>
          <p:cNvSpPr/>
          <p:nvPr>
            <p:custDataLst>
              <p:tags r:id="rId8"/>
            </p:custDataLst>
          </p:nvPr>
        </p:nvSpPr>
        <p:spPr>
          <a:xfrm>
            <a:off x="6169289" y="3581649"/>
            <a:ext cx="5148000" cy="107772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cxnSp>
        <p:nvCxnSpPr>
          <p:cNvPr id="29" name="直接连接符 28"/>
          <p:cNvCxnSpPr/>
          <p:nvPr>
            <p:custDataLst>
              <p:tags r:id="rId9"/>
            </p:custDataLst>
          </p:nvPr>
        </p:nvCxnSpPr>
        <p:spPr>
          <a:xfrm rot="16200000">
            <a:off x="7313724" y="4120511"/>
            <a:ext cx="360000" cy="0"/>
          </a:xfrm>
          <a:prstGeom prst="line">
            <a:avLst/>
          </a:prstGeom>
          <a:ln w="25400" cap="rnd">
            <a:solidFill>
              <a:schemeClr val="accent1">
                <a:lumMod val="40000"/>
                <a:lumOff val="60000"/>
                <a:alpha val="80000"/>
              </a:schemeClr>
            </a:solidFill>
          </a:ln>
        </p:spPr>
        <p:style>
          <a:lnRef idx="1">
            <a:schemeClr val="accent1"/>
          </a:lnRef>
          <a:fillRef idx="0">
            <a:schemeClr val="accent1"/>
          </a:fillRef>
          <a:effectRef idx="0">
            <a:schemeClr val="accent1"/>
          </a:effectRef>
          <a:fontRef idx="minor">
            <a:schemeClr val="tx1"/>
          </a:fontRef>
        </p:style>
      </p:cxnSp>
      <p:sp>
        <p:nvSpPr>
          <p:cNvPr id="4" name="标题"/>
          <p:cNvSpPr>
            <a:spLocks noGrp="1"/>
          </p:cNvSpPr>
          <p:nvPr>
            <p:ph type="title"/>
            <p:custDataLst>
              <p:tags r:id="rId10"/>
            </p:custDataLst>
          </p:nvPr>
        </p:nvSpPr>
        <p:spPr/>
        <p:txBody>
          <a:bodyPr>
            <a:normAutofit fontScale="90000"/>
          </a:bodyPr>
          <a:lstStyle/>
          <a:p>
            <a:r>
              <a:rPr lang="zh-CN" altLang="en-US"/>
              <a:t>目录</a:t>
            </a:r>
          </a:p>
        </p:txBody>
      </p:sp>
      <p:sp>
        <p:nvSpPr>
          <p:cNvPr id="14" name="项标题"/>
          <p:cNvSpPr txBox="1"/>
          <p:nvPr>
            <p:custDataLst>
              <p:tags r:id="rId11"/>
            </p:custDataLst>
          </p:nvPr>
        </p:nvSpPr>
        <p:spPr>
          <a:xfrm>
            <a:off x="2640458" y="2500078"/>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论文基本信息</a:t>
            </a:r>
          </a:p>
        </p:txBody>
      </p:sp>
      <p:sp>
        <p:nvSpPr>
          <p:cNvPr id="26" name="序号"/>
          <p:cNvSpPr txBox="1"/>
          <p:nvPr>
            <p:custDataLst>
              <p:tags r:id="rId12"/>
            </p:custDataLst>
          </p:nvPr>
        </p:nvSpPr>
        <p:spPr>
          <a:xfrm>
            <a:off x="1026190" y="2351276"/>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01</a:t>
            </a:r>
          </a:p>
        </p:txBody>
      </p:sp>
      <p:sp>
        <p:nvSpPr>
          <p:cNvPr id="35" name="项标题"/>
          <p:cNvSpPr txBox="1"/>
          <p:nvPr>
            <p:custDataLst>
              <p:tags r:id="rId13"/>
            </p:custDataLst>
          </p:nvPr>
        </p:nvSpPr>
        <p:spPr>
          <a:xfrm>
            <a:off x="2640458" y="3730451"/>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论文精读内容</a:t>
            </a:r>
          </a:p>
        </p:txBody>
      </p:sp>
      <p:sp>
        <p:nvSpPr>
          <p:cNvPr id="37" name="序号"/>
          <p:cNvSpPr txBox="1"/>
          <p:nvPr>
            <p:custDataLst>
              <p:tags r:id="rId14"/>
            </p:custDataLst>
          </p:nvPr>
        </p:nvSpPr>
        <p:spPr>
          <a:xfrm>
            <a:off x="1026190" y="3581649"/>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03</a:t>
            </a:r>
          </a:p>
        </p:txBody>
      </p:sp>
      <p:sp>
        <p:nvSpPr>
          <p:cNvPr id="23" name="项标题"/>
          <p:cNvSpPr txBox="1"/>
          <p:nvPr>
            <p:custDataLst>
              <p:tags r:id="rId15"/>
            </p:custDataLst>
          </p:nvPr>
        </p:nvSpPr>
        <p:spPr>
          <a:xfrm>
            <a:off x="7935034" y="2500078"/>
            <a:ext cx="3226086" cy="780120"/>
          </a:xfrm>
          <a:prstGeom prst="rect">
            <a:avLst/>
          </a:prstGeom>
          <a:noFill/>
        </p:spPr>
        <p:txBody>
          <a:bodyPr wrap="square" lIns="0" tIns="0" rIns="0" bIns="0" rtlCol="0" anchor="ctr" anchorCtr="0">
            <a:noAutofit/>
          </a:bodyPr>
          <a:lstStyle/>
          <a:p>
            <a:pPr>
              <a:lnSpc>
                <a:spcPct val="120000"/>
              </a:lnSpc>
            </a:pPr>
            <a:r>
              <a:rPr lang="zh-CN" altLang="en-US" b="1" spc="300" dirty="0">
                <a:solidFill>
                  <a:schemeClr val="tx2"/>
                </a:solidFill>
                <a:latin typeface="+mn-ea"/>
              </a:rPr>
              <a:t>读前先问的问题</a:t>
            </a:r>
          </a:p>
        </p:txBody>
      </p:sp>
      <p:sp>
        <p:nvSpPr>
          <p:cNvPr id="25" name="序号"/>
          <p:cNvSpPr txBox="1"/>
          <p:nvPr>
            <p:custDataLst>
              <p:tags r:id="rId16"/>
            </p:custDataLst>
          </p:nvPr>
        </p:nvSpPr>
        <p:spPr>
          <a:xfrm>
            <a:off x="6320766" y="2351276"/>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02</a:t>
            </a:r>
          </a:p>
        </p:txBody>
      </p:sp>
      <p:sp>
        <p:nvSpPr>
          <p:cNvPr id="28" name="项标题"/>
          <p:cNvSpPr txBox="1"/>
          <p:nvPr>
            <p:custDataLst>
              <p:tags r:id="rId17"/>
            </p:custDataLst>
          </p:nvPr>
        </p:nvSpPr>
        <p:spPr>
          <a:xfrm>
            <a:off x="7935034" y="3730451"/>
            <a:ext cx="3226086" cy="780120"/>
          </a:xfrm>
          <a:prstGeom prst="rect">
            <a:avLst/>
          </a:prstGeom>
          <a:noFill/>
        </p:spPr>
        <p:txBody>
          <a:bodyPr wrap="square" lIns="0" tIns="0" rIns="0" bIns="0" rtlCol="0" anchor="ctr" anchorCtr="0">
            <a:noAutofit/>
          </a:bodyPr>
          <a:lstStyle/>
          <a:p>
            <a:pPr>
              <a:lnSpc>
                <a:spcPct val="120000"/>
              </a:lnSpc>
            </a:pPr>
            <a:r>
              <a:rPr lang="zh-CN" altLang="en-US" b="1" spc="300">
                <a:solidFill>
                  <a:schemeClr val="tx2"/>
                </a:solidFill>
                <a:latin typeface="+mn-ea"/>
              </a:rPr>
              <a:t>论文结论</a:t>
            </a:r>
            <a:endParaRPr lang="zh-CN" altLang="en-US" b="1" spc="300" dirty="0">
              <a:solidFill>
                <a:schemeClr val="tx2"/>
              </a:solidFill>
              <a:latin typeface="+mn-ea"/>
            </a:endParaRPr>
          </a:p>
        </p:txBody>
      </p:sp>
      <p:sp>
        <p:nvSpPr>
          <p:cNvPr id="30" name="序号"/>
          <p:cNvSpPr txBox="1"/>
          <p:nvPr>
            <p:custDataLst>
              <p:tags r:id="rId18"/>
            </p:custDataLst>
          </p:nvPr>
        </p:nvSpPr>
        <p:spPr>
          <a:xfrm>
            <a:off x="6320766" y="3581649"/>
            <a:ext cx="925900" cy="1077724"/>
          </a:xfrm>
          <a:prstGeom prst="rect">
            <a:avLst/>
          </a:prstGeom>
          <a:noFill/>
        </p:spPr>
        <p:txBody>
          <a:bodyPr wrap="none" lIns="0" tIns="0" rIns="0" bIns="0" rtlCol="0" anchor="ctr" anchorCtr="0">
            <a:noAutofit/>
          </a:bodyPr>
          <a:lstStyle/>
          <a:p>
            <a:pPr algn="ctr">
              <a:lnSpc>
                <a:spcPct val="100000"/>
              </a:lnSpc>
            </a:pPr>
            <a:r>
              <a:rPr lang="en-US" sz="3600" b="1" dirty="0">
                <a:gradFill flip="none" rotWithShape="1">
                  <a:gsLst>
                    <a:gs pos="19000">
                      <a:schemeClr val="accent1"/>
                    </a:gs>
                    <a:gs pos="74000">
                      <a:schemeClr val="accent2"/>
                    </a:gs>
                  </a:gsLst>
                  <a:lin ang="2700000" scaled="1"/>
                  <a:tileRect/>
                </a:gradFill>
                <a:latin typeface="+mn-ea"/>
              </a:rPr>
              <a:t>04</a:t>
            </a:r>
          </a:p>
        </p:txBody>
      </p:sp>
      <p:sp>
        <p:nvSpPr>
          <p:cNvPr id="7" name="任意多边形: 形状 10"/>
          <p:cNvSpPr/>
          <p:nvPr userDrawn="1">
            <p:custDataLst>
              <p:tags r:id="rId19"/>
            </p:custDataLst>
          </p:nvPr>
        </p:nvSpPr>
        <p:spPr>
          <a:xfrm>
            <a:off x="2711841" y="973166"/>
            <a:ext cx="4880482" cy="671556"/>
          </a:xfrm>
          <a:custGeom>
            <a:avLst/>
            <a:gdLst/>
            <a:ahLst/>
            <a:cxnLst/>
            <a:rect l="l" t="t" r="r" b="b"/>
            <a:pathLst>
              <a:path w="2328337" h="320380">
                <a:moveTo>
                  <a:pt x="438541" y="57196"/>
                </a:moveTo>
                <a:cubicBezTo>
                  <a:pt x="412676" y="57196"/>
                  <a:pt x="392310" y="66796"/>
                  <a:pt x="377445" y="85995"/>
                </a:cubicBezTo>
                <a:cubicBezTo>
                  <a:pt x="362579" y="105193"/>
                  <a:pt x="355146" y="130059"/>
                  <a:pt x="355146" y="160590"/>
                </a:cubicBezTo>
                <a:cubicBezTo>
                  <a:pt x="355146" y="190722"/>
                  <a:pt x="362412" y="215353"/>
                  <a:pt x="376945" y="234485"/>
                </a:cubicBezTo>
                <a:cubicBezTo>
                  <a:pt x="391477" y="253618"/>
                  <a:pt x="411409" y="263184"/>
                  <a:pt x="436741" y="263184"/>
                </a:cubicBezTo>
                <a:cubicBezTo>
                  <a:pt x="462606" y="263184"/>
                  <a:pt x="482738" y="254018"/>
                  <a:pt x="497137" y="235685"/>
                </a:cubicBezTo>
                <a:cubicBezTo>
                  <a:pt x="511536" y="217353"/>
                  <a:pt x="518736" y="192721"/>
                  <a:pt x="518736" y="161790"/>
                </a:cubicBezTo>
                <a:cubicBezTo>
                  <a:pt x="518736" y="129525"/>
                  <a:pt x="511736" y="104027"/>
                  <a:pt x="497737" y="85295"/>
                </a:cubicBezTo>
                <a:cubicBezTo>
                  <a:pt x="483738" y="66562"/>
                  <a:pt x="464006" y="57196"/>
                  <a:pt x="438541" y="57196"/>
                </a:cubicBezTo>
                <a:close/>
                <a:moveTo>
                  <a:pt x="1838251" y="5199"/>
                </a:moveTo>
                <a:lnTo>
                  <a:pt x="2081036" y="5199"/>
                </a:lnTo>
                <a:lnTo>
                  <a:pt x="2081036" y="59196"/>
                </a:lnTo>
                <a:lnTo>
                  <a:pt x="1992641" y="59196"/>
                </a:lnTo>
                <a:lnTo>
                  <a:pt x="1992641" y="314981"/>
                </a:lnTo>
                <a:lnTo>
                  <a:pt x="1926445" y="314981"/>
                </a:lnTo>
                <a:lnTo>
                  <a:pt x="1926445" y="59196"/>
                </a:lnTo>
                <a:lnTo>
                  <a:pt x="1838251" y="59196"/>
                </a:lnTo>
                <a:close/>
                <a:moveTo>
                  <a:pt x="1514824" y="5199"/>
                </a:moveTo>
                <a:lnTo>
                  <a:pt x="1586820" y="5199"/>
                </a:lnTo>
                <a:lnTo>
                  <a:pt x="1713212" y="199988"/>
                </a:lnTo>
                <a:cubicBezTo>
                  <a:pt x="1721611" y="212920"/>
                  <a:pt x="1726744" y="221120"/>
                  <a:pt x="1728611" y="224586"/>
                </a:cubicBezTo>
                <a:lnTo>
                  <a:pt x="1729611" y="224586"/>
                </a:lnTo>
                <a:cubicBezTo>
                  <a:pt x="1728278" y="217120"/>
                  <a:pt x="1727611" y="202854"/>
                  <a:pt x="1727611" y="181789"/>
                </a:cubicBezTo>
                <a:lnTo>
                  <a:pt x="1727611" y="5199"/>
                </a:lnTo>
                <a:lnTo>
                  <a:pt x="1790207" y="5199"/>
                </a:lnTo>
                <a:lnTo>
                  <a:pt x="1790207" y="314981"/>
                </a:lnTo>
                <a:lnTo>
                  <a:pt x="1722611" y="314981"/>
                </a:lnTo>
                <a:lnTo>
                  <a:pt x="1591419" y="114593"/>
                </a:lnTo>
                <a:cubicBezTo>
                  <a:pt x="1584620" y="104193"/>
                  <a:pt x="1579687" y="95794"/>
                  <a:pt x="1576620" y="89394"/>
                </a:cubicBezTo>
                <a:lnTo>
                  <a:pt x="1575620" y="89394"/>
                </a:lnTo>
                <a:cubicBezTo>
                  <a:pt x="1576820" y="100060"/>
                  <a:pt x="1577420" y="116526"/>
                  <a:pt x="1577420" y="138791"/>
                </a:cubicBezTo>
                <a:lnTo>
                  <a:pt x="1577420" y="314981"/>
                </a:lnTo>
                <a:lnTo>
                  <a:pt x="1514824" y="314981"/>
                </a:lnTo>
                <a:close/>
                <a:moveTo>
                  <a:pt x="1267174" y="5199"/>
                </a:moveTo>
                <a:lnTo>
                  <a:pt x="1443363" y="5199"/>
                </a:lnTo>
                <a:lnTo>
                  <a:pt x="1443363" y="59196"/>
                </a:lnTo>
                <a:lnTo>
                  <a:pt x="1333170" y="59196"/>
                </a:lnTo>
                <a:lnTo>
                  <a:pt x="1333170" y="132192"/>
                </a:lnTo>
                <a:lnTo>
                  <a:pt x="1435564" y="132192"/>
                </a:lnTo>
                <a:lnTo>
                  <a:pt x="1435564" y="185988"/>
                </a:lnTo>
                <a:lnTo>
                  <a:pt x="1333170" y="185988"/>
                </a:lnTo>
                <a:lnTo>
                  <a:pt x="1333170" y="260984"/>
                </a:lnTo>
                <a:lnTo>
                  <a:pt x="1450563" y="260984"/>
                </a:lnTo>
                <a:lnTo>
                  <a:pt x="1450563" y="314981"/>
                </a:lnTo>
                <a:lnTo>
                  <a:pt x="1267174" y="314981"/>
                </a:lnTo>
                <a:close/>
                <a:moveTo>
                  <a:pt x="971476" y="5199"/>
                </a:moveTo>
                <a:lnTo>
                  <a:pt x="1214261" y="5199"/>
                </a:lnTo>
                <a:lnTo>
                  <a:pt x="1214261" y="59196"/>
                </a:lnTo>
                <a:lnTo>
                  <a:pt x="1125866" y="59196"/>
                </a:lnTo>
                <a:lnTo>
                  <a:pt x="1125866" y="314981"/>
                </a:lnTo>
                <a:lnTo>
                  <a:pt x="1059670" y="314981"/>
                </a:lnTo>
                <a:lnTo>
                  <a:pt x="1059670" y="59196"/>
                </a:lnTo>
                <a:lnTo>
                  <a:pt x="971476" y="59196"/>
                </a:lnTo>
                <a:close/>
                <a:moveTo>
                  <a:pt x="648049" y="5199"/>
                </a:moveTo>
                <a:lnTo>
                  <a:pt x="720045" y="5199"/>
                </a:lnTo>
                <a:lnTo>
                  <a:pt x="846437" y="199988"/>
                </a:lnTo>
                <a:cubicBezTo>
                  <a:pt x="854836" y="212920"/>
                  <a:pt x="859969" y="221120"/>
                  <a:pt x="861836" y="224586"/>
                </a:cubicBezTo>
                <a:lnTo>
                  <a:pt x="862836" y="224586"/>
                </a:lnTo>
                <a:cubicBezTo>
                  <a:pt x="861503" y="217120"/>
                  <a:pt x="860836" y="202854"/>
                  <a:pt x="860836" y="181789"/>
                </a:cubicBezTo>
                <a:lnTo>
                  <a:pt x="860836" y="5199"/>
                </a:lnTo>
                <a:lnTo>
                  <a:pt x="923432" y="5199"/>
                </a:lnTo>
                <a:lnTo>
                  <a:pt x="923432" y="314981"/>
                </a:lnTo>
                <a:lnTo>
                  <a:pt x="855836" y="314981"/>
                </a:lnTo>
                <a:lnTo>
                  <a:pt x="724644" y="114593"/>
                </a:lnTo>
                <a:cubicBezTo>
                  <a:pt x="717845" y="104193"/>
                  <a:pt x="712912" y="95794"/>
                  <a:pt x="709845" y="89394"/>
                </a:cubicBezTo>
                <a:lnTo>
                  <a:pt x="708845" y="89394"/>
                </a:lnTo>
                <a:cubicBezTo>
                  <a:pt x="710045" y="100060"/>
                  <a:pt x="710645" y="116526"/>
                  <a:pt x="710645" y="138791"/>
                </a:cubicBezTo>
                <a:lnTo>
                  <a:pt x="710645" y="314981"/>
                </a:lnTo>
                <a:lnTo>
                  <a:pt x="648049" y="314981"/>
                </a:lnTo>
                <a:close/>
                <a:moveTo>
                  <a:pt x="2238543" y="0"/>
                </a:moveTo>
                <a:cubicBezTo>
                  <a:pt x="2268807" y="0"/>
                  <a:pt x="2294206" y="3933"/>
                  <a:pt x="2314738" y="11799"/>
                </a:cubicBezTo>
                <a:lnTo>
                  <a:pt x="2314738" y="73795"/>
                </a:lnTo>
                <a:cubicBezTo>
                  <a:pt x="2293939" y="59663"/>
                  <a:pt x="2269607" y="52597"/>
                  <a:pt x="2241742" y="52597"/>
                </a:cubicBezTo>
                <a:cubicBezTo>
                  <a:pt x="2225477" y="52597"/>
                  <a:pt x="2212478" y="55563"/>
                  <a:pt x="2202745" y="61496"/>
                </a:cubicBezTo>
                <a:cubicBezTo>
                  <a:pt x="2193012" y="67429"/>
                  <a:pt x="2188146" y="75395"/>
                  <a:pt x="2188146" y="85395"/>
                </a:cubicBezTo>
                <a:cubicBezTo>
                  <a:pt x="2188146" y="93394"/>
                  <a:pt x="2191479" y="100760"/>
                  <a:pt x="2198145" y="107493"/>
                </a:cubicBezTo>
                <a:cubicBezTo>
                  <a:pt x="2204811" y="114226"/>
                  <a:pt x="2221277" y="123326"/>
                  <a:pt x="2247542" y="134792"/>
                </a:cubicBezTo>
                <a:cubicBezTo>
                  <a:pt x="2278340" y="147991"/>
                  <a:pt x="2299505" y="161923"/>
                  <a:pt x="2311038" y="176589"/>
                </a:cubicBezTo>
                <a:cubicBezTo>
                  <a:pt x="2322571" y="191255"/>
                  <a:pt x="2328337" y="208720"/>
                  <a:pt x="2328337" y="228986"/>
                </a:cubicBezTo>
                <a:cubicBezTo>
                  <a:pt x="2328337" y="258717"/>
                  <a:pt x="2317804" y="281383"/>
                  <a:pt x="2296739" y="296982"/>
                </a:cubicBezTo>
                <a:cubicBezTo>
                  <a:pt x="2275674" y="312581"/>
                  <a:pt x="2245742" y="320380"/>
                  <a:pt x="2206944" y="320380"/>
                </a:cubicBezTo>
                <a:cubicBezTo>
                  <a:pt x="2171480" y="320380"/>
                  <a:pt x="2142415" y="314647"/>
                  <a:pt x="2119750" y="303181"/>
                </a:cubicBezTo>
                <a:lnTo>
                  <a:pt x="2119750" y="236985"/>
                </a:lnTo>
                <a:cubicBezTo>
                  <a:pt x="2144682" y="257651"/>
                  <a:pt x="2173013" y="267983"/>
                  <a:pt x="2204745" y="267983"/>
                </a:cubicBezTo>
                <a:cubicBezTo>
                  <a:pt x="2222744" y="267983"/>
                  <a:pt x="2236276" y="264884"/>
                  <a:pt x="2245342" y="258684"/>
                </a:cubicBezTo>
                <a:cubicBezTo>
                  <a:pt x="2254408" y="252484"/>
                  <a:pt x="2258941" y="244518"/>
                  <a:pt x="2258941" y="234785"/>
                </a:cubicBezTo>
                <a:cubicBezTo>
                  <a:pt x="2258941" y="226386"/>
                  <a:pt x="2255342" y="218453"/>
                  <a:pt x="2248142" y="210987"/>
                </a:cubicBezTo>
                <a:cubicBezTo>
                  <a:pt x="2240942" y="203521"/>
                  <a:pt x="2221944" y="193388"/>
                  <a:pt x="2191145" y="180589"/>
                </a:cubicBezTo>
                <a:cubicBezTo>
                  <a:pt x="2142748" y="160057"/>
                  <a:pt x="2118550" y="130192"/>
                  <a:pt x="2118550" y="90994"/>
                </a:cubicBezTo>
                <a:cubicBezTo>
                  <a:pt x="2118550" y="62196"/>
                  <a:pt x="2129516" y="39831"/>
                  <a:pt x="2151448" y="23898"/>
                </a:cubicBezTo>
                <a:cubicBezTo>
                  <a:pt x="2173380" y="7966"/>
                  <a:pt x="2202411" y="0"/>
                  <a:pt x="2238543" y="0"/>
                </a:cubicBezTo>
                <a:close/>
                <a:moveTo>
                  <a:pt x="440541" y="0"/>
                </a:moveTo>
                <a:cubicBezTo>
                  <a:pt x="484805" y="0"/>
                  <a:pt x="520436" y="14732"/>
                  <a:pt x="547434" y="44197"/>
                </a:cubicBezTo>
                <a:cubicBezTo>
                  <a:pt x="574433" y="73662"/>
                  <a:pt x="587932" y="111526"/>
                  <a:pt x="587932" y="157790"/>
                </a:cubicBezTo>
                <a:cubicBezTo>
                  <a:pt x="587932" y="206054"/>
                  <a:pt x="573899" y="245218"/>
                  <a:pt x="545834" y="275283"/>
                </a:cubicBezTo>
                <a:cubicBezTo>
                  <a:pt x="517769" y="305348"/>
                  <a:pt x="481005" y="320380"/>
                  <a:pt x="435541" y="320380"/>
                </a:cubicBezTo>
                <a:cubicBezTo>
                  <a:pt x="391144" y="320380"/>
                  <a:pt x="355079" y="305814"/>
                  <a:pt x="327348" y="276683"/>
                </a:cubicBezTo>
                <a:cubicBezTo>
                  <a:pt x="299616" y="247551"/>
                  <a:pt x="285750" y="210054"/>
                  <a:pt x="285750" y="164190"/>
                </a:cubicBezTo>
                <a:cubicBezTo>
                  <a:pt x="285750" y="115659"/>
                  <a:pt x="299916" y="76162"/>
                  <a:pt x="328248" y="45697"/>
                </a:cubicBezTo>
                <a:cubicBezTo>
                  <a:pt x="356579" y="15232"/>
                  <a:pt x="394010" y="0"/>
                  <a:pt x="440541" y="0"/>
                </a:cubicBezTo>
                <a:close/>
                <a:moveTo>
                  <a:pt x="164390" y="0"/>
                </a:moveTo>
                <a:cubicBezTo>
                  <a:pt x="194655" y="0"/>
                  <a:pt x="219987" y="3933"/>
                  <a:pt x="240385" y="11799"/>
                </a:cubicBezTo>
                <a:lnTo>
                  <a:pt x="240385" y="75595"/>
                </a:lnTo>
                <a:cubicBezTo>
                  <a:pt x="219453" y="63329"/>
                  <a:pt x="195722" y="57196"/>
                  <a:pt x="169190" y="57196"/>
                </a:cubicBezTo>
                <a:cubicBezTo>
                  <a:pt x="138925" y="57196"/>
                  <a:pt x="114727" y="66862"/>
                  <a:pt x="96594" y="86195"/>
                </a:cubicBezTo>
                <a:cubicBezTo>
                  <a:pt x="78462" y="105527"/>
                  <a:pt x="69396" y="130792"/>
                  <a:pt x="69396" y="161990"/>
                </a:cubicBezTo>
                <a:cubicBezTo>
                  <a:pt x="69396" y="192388"/>
                  <a:pt x="77995" y="216853"/>
                  <a:pt x="95194" y="235385"/>
                </a:cubicBezTo>
                <a:cubicBezTo>
                  <a:pt x="112393" y="253918"/>
                  <a:pt x="135659" y="263184"/>
                  <a:pt x="164990" y="263184"/>
                </a:cubicBezTo>
                <a:cubicBezTo>
                  <a:pt x="192588" y="263184"/>
                  <a:pt x="217720" y="256517"/>
                  <a:pt x="240385" y="243185"/>
                </a:cubicBezTo>
                <a:lnTo>
                  <a:pt x="240385" y="303781"/>
                </a:lnTo>
                <a:cubicBezTo>
                  <a:pt x="217854" y="314847"/>
                  <a:pt x="188455" y="320380"/>
                  <a:pt x="152191" y="320380"/>
                </a:cubicBezTo>
                <a:cubicBezTo>
                  <a:pt x="105527" y="320380"/>
                  <a:pt x="68496" y="306414"/>
                  <a:pt x="41098" y="278483"/>
                </a:cubicBezTo>
                <a:cubicBezTo>
                  <a:pt x="13699" y="250551"/>
                  <a:pt x="0" y="213320"/>
                  <a:pt x="0" y="166790"/>
                </a:cubicBezTo>
                <a:cubicBezTo>
                  <a:pt x="0" y="117859"/>
                  <a:pt x="15299" y="77828"/>
                  <a:pt x="45897" y="46697"/>
                </a:cubicBezTo>
                <a:cubicBezTo>
                  <a:pt x="76496" y="15566"/>
                  <a:pt x="115993" y="0"/>
                  <a:pt x="164390" y="0"/>
                </a:cubicBezTo>
                <a:close/>
              </a:path>
            </a:pathLst>
          </a:custGeom>
          <a:solidFill>
            <a:schemeClr val="l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24259-6DA6-0B31-5FCA-56C1FF2AEF96}"/>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7B194695-1CDB-FFB9-8C83-D101224D48A7}"/>
              </a:ext>
            </a:extLst>
          </p:cNvPr>
          <p:cNvGrpSpPr/>
          <p:nvPr/>
        </p:nvGrpSpPr>
        <p:grpSpPr>
          <a:xfrm>
            <a:off x="105722" y="65314"/>
            <a:ext cx="5522192" cy="416018"/>
            <a:chOff x="3280715" y="135783"/>
            <a:chExt cx="5839324" cy="398235"/>
          </a:xfrm>
        </p:grpSpPr>
        <p:sp>
          <p:nvSpPr>
            <p:cNvPr id="4" name="矩形 3">
              <a:extLst>
                <a:ext uri="{FF2B5EF4-FFF2-40B4-BE49-F238E27FC236}">
                  <a16:creationId xmlns:a16="http://schemas.microsoft.com/office/drawing/2014/main" id="{A577D41D-451E-1070-8707-35F8F6DF6659}"/>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 name="矩形 4">
              <a:extLst>
                <a:ext uri="{FF2B5EF4-FFF2-40B4-BE49-F238E27FC236}">
                  <a16:creationId xmlns:a16="http://schemas.microsoft.com/office/drawing/2014/main" id="{E225CE5F-E9D5-504C-BB7D-A174FD1F0424}"/>
                </a:ext>
              </a:extLst>
            </p:cNvPr>
            <p:cNvSpPr/>
            <p:nvPr/>
          </p:nvSpPr>
          <p:spPr>
            <a:xfrm>
              <a:off x="7967911"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6" name="矩形 5">
              <a:extLst>
                <a:ext uri="{FF2B5EF4-FFF2-40B4-BE49-F238E27FC236}">
                  <a16:creationId xmlns:a16="http://schemas.microsoft.com/office/drawing/2014/main" id="{4A273B29-6FA1-898A-F5DC-E02A5BF3C734}"/>
                </a:ext>
              </a:extLst>
            </p:cNvPr>
            <p:cNvSpPr/>
            <p:nvPr/>
          </p:nvSpPr>
          <p:spPr>
            <a:xfrm>
              <a:off x="6796557" y="140340"/>
              <a:ext cx="1152128" cy="393419"/>
            </a:xfrm>
            <a:prstGeom prst="rect">
              <a:avLst/>
            </a:prstGeom>
            <a:solidFill>
              <a:srgbClr val="0263A1"/>
            </a:solidFill>
            <a:ln w="3175">
              <a:solidFill>
                <a:srgbClr val="026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7" name="矩形 6">
              <a:extLst>
                <a:ext uri="{FF2B5EF4-FFF2-40B4-BE49-F238E27FC236}">
                  <a16:creationId xmlns:a16="http://schemas.microsoft.com/office/drawing/2014/main" id="{C1704B59-C999-6787-2A40-277ABD117B1B}"/>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81ACC64C-8320-1DA9-0834-A2CD87245473}"/>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18" name="文本框 17">
            <a:extLst>
              <a:ext uri="{FF2B5EF4-FFF2-40B4-BE49-F238E27FC236}">
                <a16:creationId xmlns:a16="http://schemas.microsoft.com/office/drawing/2014/main" id="{815BF925-F3EF-23F4-C218-540573A940A7}"/>
              </a:ext>
            </a:extLst>
          </p:cNvPr>
          <p:cNvSpPr txBox="1"/>
          <p:nvPr/>
        </p:nvSpPr>
        <p:spPr>
          <a:xfrm>
            <a:off x="579120" y="741680"/>
            <a:ext cx="1930400" cy="369332"/>
          </a:xfrm>
          <a:prstGeom prst="rect">
            <a:avLst/>
          </a:prstGeom>
          <a:noFill/>
        </p:spPr>
        <p:txBody>
          <a:bodyPr wrap="square" rtlCol="0">
            <a:spAutoFit/>
          </a:bodyPr>
          <a:lstStyle/>
          <a:p>
            <a:r>
              <a:rPr lang="zh-CN" altLang="en-US" b="1"/>
              <a:t>实验结果</a:t>
            </a:r>
            <a:endParaRPr lang="en-US" b="1"/>
          </a:p>
        </p:txBody>
      </p:sp>
      <p:pic>
        <p:nvPicPr>
          <p:cNvPr id="2" name="图片 1">
            <a:extLst>
              <a:ext uri="{FF2B5EF4-FFF2-40B4-BE49-F238E27FC236}">
                <a16:creationId xmlns:a16="http://schemas.microsoft.com/office/drawing/2014/main" id="{842EC44D-AA01-5294-2A5A-A1D754742889}"/>
              </a:ext>
            </a:extLst>
          </p:cNvPr>
          <p:cNvPicPr>
            <a:picLocks noChangeAspect="1"/>
          </p:cNvPicPr>
          <p:nvPr/>
        </p:nvPicPr>
        <p:blipFill>
          <a:blip r:embed="rId3"/>
          <a:stretch>
            <a:fillRect/>
          </a:stretch>
        </p:blipFill>
        <p:spPr>
          <a:xfrm>
            <a:off x="1127577" y="1455057"/>
            <a:ext cx="9299835" cy="2259467"/>
          </a:xfrm>
          <a:prstGeom prst="rect">
            <a:avLst/>
          </a:prstGeom>
        </p:spPr>
      </p:pic>
      <p:sp>
        <p:nvSpPr>
          <p:cNvPr id="11" name="文本框 10">
            <a:extLst>
              <a:ext uri="{FF2B5EF4-FFF2-40B4-BE49-F238E27FC236}">
                <a16:creationId xmlns:a16="http://schemas.microsoft.com/office/drawing/2014/main" id="{016E6928-873A-F8F9-64A5-59DE5B41A6C2}"/>
              </a:ext>
            </a:extLst>
          </p:cNvPr>
          <p:cNvSpPr txBox="1"/>
          <p:nvPr/>
        </p:nvSpPr>
        <p:spPr>
          <a:xfrm>
            <a:off x="1310640" y="4092416"/>
            <a:ext cx="9083040" cy="923330"/>
          </a:xfrm>
          <a:prstGeom prst="rect">
            <a:avLst/>
          </a:prstGeom>
          <a:noFill/>
        </p:spPr>
        <p:txBody>
          <a:bodyPr wrap="square">
            <a:spAutoFit/>
          </a:bodyPr>
          <a:lstStyle/>
          <a:p>
            <a:r>
              <a:rPr lang="zh-CN" altLang="en-US" b="0" i="0">
                <a:solidFill>
                  <a:srgbClr val="060607"/>
                </a:solidFill>
                <a:effectLst/>
                <a:latin typeface="-apple-system"/>
              </a:rPr>
              <a:t>图展示了在</a:t>
            </a:r>
            <a:r>
              <a:rPr lang="en-US" altLang="zh-CN" b="0" i="0">
                <a:solidFill>
                  <a:srgbClr val="060607"/>
                </a:solidFill>
                <a:effectLst/>
                <a:latin typeface="-apple-system"/>
              </a:rPr>
              <a:t>MOBA</a:t>
            </a:r>
            <a:r>
              <a:rPr lang="zh-CN" altLang="en-US" b="0" i="0">
                <a:solidFill>
                  <a:srgbClr val="060607"/>
                </a:solidFill>
                <a:effectLst/>
                <a:latin typeface="-apple-system"/>
              </a:rPr>
              <a:t>游戏中，通过改进训练方法、价值函数、策略更新和选秀策略，可以显著提高</a:t>
            </a:r>
            <a:r>
              <a:rPr lang="en-US" altLang="zh-CN" b="0" i="0">
                <a:solidFill>
                  <a:srgbClr val="060607"/>
                </a:solidFill>
                <a:effectLst/>
                <a:latin typeface="-apple-system"/>
              </a:rPr>
              <a:t>AI</a:t>
            </a:r>
            <a:r>
              <a:rPr lang="zh-CN" altLang="en-US" b="0" i="0">
                <a:solidFill>
                  <a:srgbClr val="060607"/>
                </a:solidFill>
                <a:effectLst/>
                <a:latin typeface="-apple-system"/>
              </a:rPr>
              <a:t>的性能。</a:t>
            </a:r>
            <a:r>
              <a:rPr lang="en-US" altLang="zh-CN" b="0" i="0">
                <a:solidFill>
                  <a:srgbClr val="060607"/>
                </a:solidFill>
                <a:effectLst/>
                <a:latin typeface="-apple-system"/>
              </a:rPr>
              <a:t>CSPL</a:t>
            </a:r>
            <a:r>
              <a:rPr lang="zh-CN" altLang="en-US" b="0" i="0">
                <a:solidFill>
                  <a:srgbClr val="060607"/>
                </a:solidFill>
                <a:effectLst/>
                <a:latin typeface="-apple-system"/>
              </a:rPr>
              <a:t>方法在多智能体训练中表现出色，而</a:t>
            </a:r>
            <a:r>
              <a:rPr lang="en-US" altLang="zh-CN" b="0" i="0">
                <a:solidFill>
                  <a:srgbClr val="060607"/>
                </a:solidFill>
                <a:effectLst/>
                <a:latin typeface="-apple-system"/>
              </a:rPr>
              <a:t>Dual-clip PPO</a:t>
            </a:r>
            <a:r>
              <a:rPr lang="zh-CN" altLang="en-US" b="0" i="0">
                <a:solidFill>
                  <a:srgbClr val="060607"/>
                </a:solidFill>
                <a:effectLst/>
                <a:latin typeface="-apple-system"/>
              </a:rPr>
              <a:t>和</a:t>
            </a:r>
            <a:r>
              <a:rPr lang="en-US" altLang="zh-CN" b="0" i="0">
                <a:solidFill>
                  <a:srgbClr val="060607"/>
                </a:solidFill>
                <a:effectLst/>
                <a:latin typeface="-apple-system"/>
              </a:rPr>
              <a:t>MHV</a:t>
            </a:r>
            <a:r>
              <a:rPr lang="zh-CN" altLang="en-US" b="0" i="0">
                <a:solidFill>
                  <a:srgbClr val="060607"/>
                </a:solidFill>
                <a:effectLst/>
                <a:latin typeface="-apple-system"/>
              </a:rPr>
              <a:t>在策略更新和价值估计中发挥了重要作用。</a:t>
            </a:r>
            <a:r>
              <a:rPr lang="en-US" altLang="zh-CN" b="0" i="0">
                <a:solidFill>
                  <a:srgbClr val="060607"/>
                </a:solidFill>
                <a:effectLst/>
                <a:latin typeface="-apple-system"/>
              </a:rPr>
              <a:t>MCTS</a:t>
            </a:r>
            <a:r>
              <a:rPr lang="zh-CN" altLang="en-US" b="0" i="0">
                <a:solidFill>
                  <a:srgbClr val="060607"/>
                </a:solidFill>
                <a:effectLst/>
                <a:latin typeface="-apple-system"/>
              </a:rPr>
              <a:t>在选秀过程中也显示出了其优势。</a:t>
            </a:r>
            <a:endParaRPr lang="en-US" altLang="zh-CN"/>
          </a:p>
        </p:txBody>
      </p:sp>
    </p:spTree>
    <p:extLst>
      <p:ext uri="{BB962C8B-B14F-4D97-AF65-F5344CB8AC3E}">
        <p14:creationId xmlns:p14="http://schemas.microsoft.com/office/powerpoint/2010/main" val="41712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BE70D-D7B8-5E9C-B218-78A6321FD7AC}"/>
            </a:ext>
          </a:extLst>
        </p:cNvPr>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401EBD20-43A5-978B-C2FD-DC7DBC8E54F0}"/>
              </a:ext>
            </a:extLst>
          </p:cNvPr>
          <p:cNvSpPr/>
          <p:nvPr>
            <p:custDataLst>
              <p:tags r:id="rId2"/>
            </p:custDataLst>
          </p:nvPr>
        </p:nvSpPr>
        <p:spPr>
          <a:xfrm>
            <a:off x="6061648" y="163082"/>
            <a:ext cx="4859285" cy="6694918"/>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a:extLst>
              <a:ext uri="{FF2B5EF4-FFF2-40B4-BE49-F238E27FC236}">
                <a16:creationId xmlns:a16="http://schemas.microsoft.com/office/drawing/2014/main" id="{01645687-29A3-B942-895A-E12BBF2C857E}"/>
              </a:ext>
            </a:extLst>
          </p:cNvPr>
          <p:cNvSpPr>
            <a:spLocks noGrp="1"/>
          </p:cNvSpPr>
          <p:nvPr>
            <p:custDataLst>
              <p:tags r:id="rId3"/>
            </p:custDataLst>
          </p:nvPr>
        </p:nvSpPr>
        <p:spPr>
          <a:xfrm>
            <a:off x="475615" y="1005840"/>
            <a:ext cx="4667522"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a:latin typeface="+mn-ea"/>
                <a:ea typeface="+mn-ea"/>
              </a:rPr>
              <a:t>实验结论</a:t>
            </a:r>
            <a:endParaRPr lang="zh-CN" altLang="en-US" sz="4000" dirty="0">
              <a:latin typeface="+mn-ea"/>
              <a:ea typeface="+mn-ea"/>
            </a:endParaRPr>
          </a:p>
        </p:txBody>
      </p:sp>
      <p:cxnSp>
        <p:nvCxnSpPr>
          <p:cNvPr id="2" name="直接连接符 1">
            <a:extLst>
              <a:ext uri="{FF2B5EF4-FFF2-40B4-BE49-F238E27FC236}">
                <a16:creationId xmlns:a16="http://schemas.microsoft.com/office/drawing/2014/main" id="{04398626-0BA3-DA3A-1BB6-A4F71EEAA939}"/>
              </a:ext>
            </a:extLst>
          </p:cNvPr>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11a10969-2d38-11ef-87e8-522aea9e72eb.jpg@base@tag=imgScale&amp;m=1&amp;w=1720&amp;h=1906&amp;q=9511a10969-2d38-11ef-87e8-522aea9e72eb">
            <a:extLst>
              <a:ext uri="{FF2B5EF4-FFF2-40B4-BE49-F238E27FC236}">
                <a16:creationId xmlns:a16="http://schemas.microsoft.com/office/drawing/2014/main" id="{DD80FF3D-6186-78CC-9D66-4D80E52F1310}"/>
              </a:ext>
            </a:extLst>
          </p:cNvPr>
          <p:cNvPicPr>
            <a:picLocks noChangeAspect="1"/>
          </p:cNvPicPr>
          <p:nvPr>
            <p:custDataLst>
              <p:tags r:id="rId5"/>
            </p:custDataLst>
          </p:nvPr>
        </p:nvPicPr>
        <p:blipFill>
          <a:blip r:embed="rId8"/>
          <a:srcRect l="14016" r="15428"/>
          <a:stretch>
            <a:fillRect/>
          </a:stretch>
        </p:blipFill>
        <p:spPr>
          <a:xfrm>
            <a:off x="6314749" y="355600"/>
            <a:ext cx="5877250" cy="6512038"/>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6" name="文本框 5">
            <a:extLst>
              <a:ext uri="{FF2B5EF4-FFF2-40B4-BE49-F238E27FC236}">
                <a16:creationId xmlns:a16="http://schemas.microsoft.com/office/drawing/2014/main" id="{463959C4-7502-0B65-7226-1453831DBB47}"/>
              </a:ext>
            </a:extLst>
          </p:cNvPr>
          <p:cNvSpPr txBox="1"/>
          <p:nvPr/>
        </p:nvSpPr>
        <p:spPr>
          <a:xfrm>
            <a:off x="165100" y="2474020"/>
            <a:ext cx="6327140" cy="3139321"/>
          </a:xfrm>
          <a:prstGeom prst="rect">
            <a:avLst/>
          </a:prstGeom>
          <a:noFill/>
        </p:spPr>
        <p:txBody>
          <a:bodyPr wrap="square">
            <a:spAutoFit/>
          </a:bodyPr>
          <a:lstStyle/>
          <a:p>
            <a:pPr algn="l">
              <a:buFont typeface="Arial" panose="020B0604020202020204" pitchFamily="34" charset="0"/>
              <a:buChar char="•"/>
            </a:pPr>
            <a:r>
              <a:rPr lang="zh-CN" altLang="en-US" b="1" i="0">
                <a:solidFill>
                  <a:srgbClr val="060607"/>
                </a:solidFill>
                <a:effectLst/>
                <a:latin typeface="-apple-system"/>
              </a:rPr>
              <a:t>结论</a:t>
            </a:r>
            <a:r>
              <a:rPr lang="zh-CN" altLang="en-US" b="0" i="0">
                <a:solidFill>
                  <a:srgbClr val="060607"/>
                </a:solidFill>
                <a:effectLst/>
                <a:latin typeface="-apple-system"/>
              </a:rPr>
              <a:t>：论文提出了一种新的</a:t>
            </a:r>
            <a:r>
              <a:rPr lang="en-US" altLang="zh-CN" b="0" i="0">
                <a:solidFill>
                  <a:srgbClr val="060607"/>
                </a:solidFill>
                <a:effectLst/>
                <a:latin typeface="-apple-system"/>
              </a:rPr>
              <a:t>MOBA AI</a:t>
            </a:r>
            <a:r>
              <a:rPr lang="zh-CN" altLang="en-US" b="0" i="0">
                <a:solidFill>
                  <a:srgbClr val="060607"/>
                </a:solidFill>
                <a:effectLst/>
                <a:latin typeface="-apple-system"/>
              </a:rPr>
              <a:t>学习范式，通过深度强化学习来支持完整</a:t>
            </a:r>
            <a:r>
              <a:rPr lang="en-US" altLang="zh-CN" b="0" i="0">
                <a:solidFill>
                  <a:srgbClr val="060607"/>
                </a:solidFill>
                <a:effectLst/>
                <a:latin typeface="-apple-system"/>
              </a:rPr>
              <a:t>MOBA</a:t>
            </a:r>
            <a:r>
              <a:rPr lang="zh-CN" altLang="en-US" b="0" i="0">
                <a:solidFill>
                  <a:srgbClr val="060607"/>
                </a:solidFill>
                <a:effectLst/>
                <a:latin typeface="-apple-system"/>
              </a:rPr>
              <a:t>游戏的玩法。作者开发了一系列新技术，包括</a:t>
            </a:r>
            <a:r>
              <a:rPr lang="zh-CN" altLang="en-US" b="0" i="0">
                <a:solidFill>
                  <a:srgbClr val="FF0000"/>
                </a:solidFill>
                <a:effectLst/>
                <a:latin typeface="-apple-system"/>
              </a:rPr>
              <a:t>课程自我学习</a:t>
            </a:r>
            <a:r>
              <a:rPr lang="zh-CN" altLang="en-US" b="0" i="0">
                <a:solidFill>
                  <a:srgbClr val="060607"/>
                </a:solidFill>
                <a:effectLst/>
                <a:latin typeface="-apple-system"/>
              </a:rPr>
              <a:t>、</a:t>
            </a:r>
            <a:r>
              <a:rPr lang="zh-CN" altLang="en-US" b="0" i="0">
                <a:solidFill>
                  <a:srgbClr val="FF0000"/>
                </a:solidFill>
                <a:effectLst/>
                <a:latin typeface="-apple-system"/>
              </a:rPr>
              <a:t>策略蒸馏</a:t>
            </a:r>
            <a:r>
              <a:rPr lang="zh-CN" altLang="en-US" b="0" i="0">
                <a:solidFill>
                  <a:srgbClr val="060607"/>
                </a:solidFill>
                <a:effectLst/>
                <a:latin typeface="-apple-system"/>
              </a:rPr>
              <a:t>、</a:t>
            </a:r>
            <a:r>
              <a:rPr lang="zh-CN" altLang="en-US">
                <a:solidFill>
                  <a:srgbClr val="FF0000"/>
                </a:solidFill>
                <a:latin typeface="-apple-system"/>
              </a:rPr>
              <a:t>非</a:t>
            </a:r>
            <a:r>
              <a:rPr lang="zh-CN" altLang="en-US" b="0" i="0">
                <a:solidFill>
                  <a:srgbClr val="FF0000"/>
                </a:solidFill>
                <a:effectLst/>
                <a:latin typeface="-apple-system"/>
              </a:rPr>
              <a:t>策略适应</a:t>
            </a:r>
            <a:r>
              <a:rPr lang="zh-CN" altLang="en-US" b="0" i="0">
                <a:solidFill>
                  <a:srgbClr val="060607"/>
                </a:solidFill>
                <a:effectLst/>
                <a:latin typeface="-apple-system"/>
              </a:rPr>
              <a:t>、</a:t>
            </a:r>
            <a:r>
              <a:rPr lang="zh-CN" altLang="en-US" b="0" i="0">
                <a:solidFill>
                  <a:srgbClr val="FF0000"/>
                </a:solidFill>
                <a:effectLst/>
                <a:latin typeface="-apple-system"/>
              </a:rPr>
              <a:t>多头价值估计</a:t>
            </a:r>
            <a:r>
              <a:rPr lang="zh-CN" altLang="en-US" b="0" i="0">
                <a:solidFill>
                  <a:srgbClr val="060607"/>
                </a:solidFill>
                <a:effectLst/>
                <a:latin typeface="-apple-system"/>
              </a:rPr>
              <a:t>和</a:t>
            </a:r>
            <a:r>
              <a:rPr lang="zh-CN" altLang="en-US" b="0" i="0">
                <a:solidFill>
                  <a:srgbClr val="FF0000"/>
                </a:solidFill>
                <a:effectLst/>
                <a:latin typeface="-apple-system"/>
              </a:rPr>
              <a:t>蒙特卡洛树搜索</a:t>
            </a:r>
            <a:r>
              <a:rPr lang="zh-CN" altLang="en-US" b="0" i="0">
                <a:solidFill>
                  <a:srgbClr val="060607"/>
                </a:solidFill>
                <a:effectLst/>
                <a:latin typeface="-apple-system"/>
              </a:rPr>
              <a:t>，以解决训练大量英雄池时的可扩展性问题。</a:t>
            </a:r>
            <a:endParaRPr lang="en-US" altLang="zh-CN" b="0" i="0">
              <a:solidFill>
                <a:srgbClr val="060607"/>
              </a:solidFill>
              <a:effectLst/>
              <a:latin typeface="-apple-system"/>
            </a:endParaRPr>
          </a:p>
          <a:p>
            <a:pPr algn="l">
              <a:buFont typeface="Arial" panose="020B0604020202020204" pitchFamily="34" charset="0"/>
              <a:buChar char="•"/>
            </a:pPr>
            <a:endParaRPr lang="en-US" altLang="zh-CN">
              <a:solidFill>
                <a:srgbClr val="060607"/>
              </a:solidFill>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贡献</a:t>
            </a:r>
            <a:r>
              <a:rPr lang="zh-CN" altLang="en-US" b="0" i="0">
                <a:solidFill>
                  <a:srgbClr val="060607"/>
                </a:solidFill>
                <a:effectLst/>
                <a:latin typeface="-apple-system"/>
              </a:rPr>
              <a:t>：该研究为</a:t>
            </a:r>
            <a:r>
              <a:rPr lang="en-US" altLang="zh-CN" b="0" i="0">
                <a:solidFill>
                  <a:srgbClr val="060607"/>
                </a:solidFill>
                <a:effectLst/>
                <a:latin typeface="-apple-system"/>
              </a:rPr>
              <a:t>MOBA</a:t>
            </a:r>
            <a:r>
              <a:rPr lang="zh-CN" altLang="en-US" b="0" i="0">
                <a:solidFill>
                  <a:srgbClr val="060607"/>
                </a:solidFill>
                <a:effectLst/>
                <a:latin typeface="-apple-system"/>
              </a:rPr>
              <a:t>游戏</a:t>
            </a:r>
            <a:r>
              <a:rPr lang="en-US" altLang="zh-CN" b="0" i="0">
                <a:solidFill>
                  <a:srgbClr val="060607"/>
                </a:solidFill>
                <a:effectLst/>
                <a:latin typeface="-apple-system"/>
              </a:rPr>
              <a:t>AI</a:t>
            </a:r>
            <a:r>
              <a:rPr lang="zh-CN" altLang="en-US" b="0" i="0">
                <a:solidFill>
                  <a:srgbClr val="060607"/>
                </a:solidFill>
                <a:effectLst/>
                <a:latin typeface="-apple-system"/>
              </a:rPr>
              <a:t>提供了新的学习范式，使得</a:t>
            </a:r>
            <a:r>
              <a:rPr lang="en-US" altLang="zh-CN" b="0" i="0">
                <a:solidFill>
                  <a:srgbClr val="060607"/>
                </a:solidFill>
                <a:effectLst/>
                <a:latin typeface="-apple-system"/>
              </a:rPr>
              <a:t>AI</a:t>
            </a:r>
            <a:r>
              <a:rPr lang="zh-CN" altLang="en-US" b="0" i="0">
                <a:solidFill>
                  <a:srgbClr val="060607"/>
                </a:solidFill>
                <a:effectLst/>
                <a:latin typeface="-apple-system"/>
              </a:rPr>
              <a:t>能够处理更复杂的游戏场景，包括大规模英雄池。这推动了</a:t>
            </a:r>
            <a:r>
              <a:rPr lang="en-US" altLang="zh-CN" b="0" i="0">
                <a:solidFill>
                  <a:srgbClr val="060607"/>
                </a:solidFill>
                <a:effectLst/>
                <a:latin typeface="-apple-system"/>
              </a:rPr>
              <a:t>AI</a:t>
            </a:r>
            <a:r>
              <a:rPr lang="zh-CN" altLang="en-US" b="0" i="0">
                <a:solidFill>
                  <a:srgbClr val="060607"/>
                </a:solidFill>
                <a:effectLst/>
                <a:latin typeface="-apple-system"/>
              </a:rPr>
              <a:t>在</a:t>
            </a:r>
            <a:r>
              <a:rPr lang="en-US" altLang="zh-CN" b="0" i="0">
                <a:solidFill>
                  <a:srgbClr val="060607"/>
                </a:solidFill>
                <a:effectLst/>
                <a:latin typeface="-apple-system"/>
              </a:rPr>
              <a:t>MOBA</a:t>
            </a:r>
            <a:r>
              <a:rPr lang="zh-CN" altLang="en-US" b="0" i="0">
                <a:solidFill>
                  <a:srgbClr val="060607"/>
                </a:solidFill>
                <a:effectLst/>
                <a:latin typeface="-apple-system"/>
              </a:rPr>
              <a:t>游戏领域的研究，并展示了深度强化学习在解决多智能体竞争和合作问题上的应用潜力。</a:t>
            </a:r>
          </a:p>
        </p:txBody>
      </p:sp>
      <p:sp>
        <p:nvSpPr>
          <p:cNvPr id="7" name="文本框 6">
            <a:extLst>
              <a:ext uri="{FF2B5EF4-FFF2-40B4-BE49-F238E27FC236}">
                <a16:creationId xmlns:a16="http://schemas.microsoft.com/office/drawing/2014/main" id="{1DC4CB87-21CC-D22C-DFE2-E22C9B40C76B}"/>
              </a:ext>
            </a:extLst>
          </p:cNvPr>
          <p:cNvSpPr txBox="1"/>
          <p:nvPr/>
        </p:nvSpPr>
        <p:spPr>
          <a:xfrm>
            <a:off x="267565" y="91440"/>
            <a:ext cx="6094428" cy="646331"/>
          </a:xfrm>
          <a:prstGeom prst="rect">
            <a:avLst/>
          </a:prstGeom>
          <a:noFill/>
        </p:spPr>
        <p:txBody>
          <a:bodyPr wrap="square">
            <a:spAutoFit/>
          </a:bodyPr>
          <a:lstStyle/>
          <a:p>
            <a:r>
              <a:rPr lang="en-US" altLang="zh-CN" b="1" i="0">
                <a:solidFill>
                  <a:srgbClr val="060607"/>
                </a:solidFill>
                <a:effectLst/>
                <a:latin typeface="-apple-system"/>
              </a:rPr>
              <a:t>Towards Playing Full MOBA Games with Deep Reinforcement Learning</a:t>
            </a:r>
            <a:endParaRPr lang="en-US" altLang="zh-CN"/>
          </a:p>
        </p:txBody>
      </p:sp>
    </p:spTree>
    <p:custDataLst>
      <p:tags r:id="rId1"/>
    </p:custDataLst>
    <p:extLst>
      <p:ext uri="{BB962C8B-B14F-4D97-AF65-F5344CB8AC3E}">
        <p14:creationId xmlns:p14="http://schemas.microsoft.com/office/powerpoint/2010/main" val="2255940908"/>
      </p:ext>
    </p:ext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A6ECD42-5ECC-50E7-80AF-7A1CA844ED06}"/>
              </a:ext>
            </a:extLst>
          </p:cNvPr>
          <p:cNvCxnSpPr>
            <a:cxnSpLocks/>
          </p:cNvCxnSpPr>
          <p:nvPr/>
        </p:nvCxnSpPr>
        <p:spPr>
          <a:xfrm>
            <a:off x="3569576" y="532441"/>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9CC199C-03BA-C67D-F7E8-1DDF2CD1DFA0}"/>
              </a:ext>
            </a:extLst>
          </p:cNvPr>
          <p:cNvSpPr txBox="1"/>
          <p:nvPr/>
        </p:nvSpPr>
        <p:spPr>
          <a:xfrm>
            <a:off x="1284402" y="65988"/>
            <a:ext cx="8236669" cy="923330"/>
          </a:xfrm>
          <a:prstGeom prst="rect">
            <a:avLst/>
          </a:prstGeom>
          <a:noFill/>
        </p:spPr>
        <p:txBody>
          <a:bodyPr wrap="square">
            <a:spAutoFit/>
          </a:bodyPr>
          <a:lstStyle/>
          <a:p>
            <a:r>
              <a:rPr lang="en-US" altLang="zh-CN" b="0" i="0">
                <a:solidFill>
                  <a:srgbClr val="0D0B22"/>
                </a:solidFill>
                <a:effectLst/>
                <a:latin typeface="Microsoft YaHei" panose="020B0503020204020204" pitchFamily="34" charset="-122"/>
                <a:ea typeface="Microsoft YaHei" panose="020B0503020204020204" pitchFamily="34" charset="-122"/>
              </a:rPr>
              <a:t>Towards Playing Full MOBA Games with Deep Reinforcement Learning</a:t>
            </a:r>
          </a:p>
          <a:p>
            <a:br>
              <a:rPr lang="en-US" altLang="zh-CN"/>
            </a:br>
            <a:endParaRPr lang="en-US"/>
          </a:p>
        </p:txBody>
      </p:sp>
      <p:sp>
        <p:nvSpPr>
          <p:cNvPr id="2" name="圆角矩形 106">
            <a:extLst>
              <a:ext uri="{FF2B5EF4-FFF2-40B4-BE49-F238E27FC236}">
                <a16:creationId xmlns:a16="http://schemas.microsoft.com/office/drawing/2014/main" id="{7E68EE1E-98EF-7AFE-409A-392C88A5C538}"/>
              </a:ext>
            </a:extLst>
          </p:cNvPr>
          <p:cNvSpPr/>
          <p:nvPr>
            <p:custDataLst>
              <p:tags r:id="rId1"/>
            </p:custDataLst>
          </p:nvPr>
        </p:nvSpPr>
        <p:spPr>
          <a:xfrm>
            <a:off x="571818" y="2034335"/>
            <a:ext cx="10957163" cy="3073593"/>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alpha val="10000"/>
                </a:schemeClr>
              </a:solidFill>
            </a:endParaRPr>
          </a:p>
        </p:txBody>
      </p:sp>
      <p:sp>
        <p:nvSpPr>
          <p:cNvPr id="7" name="矩形 6">
            <a:extLst>
              <a:ext uri="{FF2B5EF4-FFF2-40B4-BE49-F238E27FC236}">
                <a16:creationId xmlns:a16="http://schemas.microsoft.com/office/drawing/2014/main" id="{D763C514-146C-F4BB-64C6-BDA9F04DD416}"/>
              </a:ext>
            </a:extLst>
          </p:cNvPr>
          <p:cNvSpPr/>
          <p:nvPr>
            <p:custDataLst>
              <p:tags r:id="rId2"/>
            </p:custDataLst>
          </p:nvPr>
        </p:nvSpPr>
        <p:spPr>
          <a:xfrm>
            <a:off x="826301" y="1989112"/>
            <a:ext cx="3728313" cy="538940"/>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accent1"/>
                </a:solidFill>
                <a:latin typeface="+mn-ea"/>
                <a:cs typeface="+mn-ea"/>
              </a:rPr>
              <a:t>论文摘要</a:t>
            </a:r>
            <a:endParaRPr lang="zh-CN" altLang="en-US" sz="2800" b="1" dirty="0">
              <a:solidFill>
                <a:schemeClr val="accent1"/>
              </a:solidFill>
              <a:latin typeface="+mn-ea"/>
              <a:cs typeface="+mn-ea"/>
            </a:endParaRPr>
          </a:p>
        </p:txBody>
      </p:sp>
      <p:pic>
        <p:nvPicPr>
          <p:cNvPr id="8" name="图片 7" descr="/data/temp/0d17ab06-2d38-11ef-a007-2ea9b9a8f815.jpg@base@tag=imgScale&amp;m=1&amp;w=534&amp;h=534&amp;q=950d17ab06-2d38-11ef-a007-2ea9b9a8f815">
            <a:extLst>
              <a:ext uri="{FF2B5EF4-FFF2-40B4-BE49-F238E27FC236}">
                <a16:creationId xmlns:a16="http://schemas.microsoft.com/office/drawing/2014/main" id="{35B8A48D-3BA4-BED0-E309-04884136A233}"/>
              </a:ext>
            </a:extLst>
          </p:cNvPr>
          <p:cNvPicPr>
            <a:picLocks noChangeAspect="1"/>
          </p:cNvPicPr>
          <p:nvPr>
            <p:custDataLst>
              <p:tags r:id="rId3"/>
            </p:custDataLst>
          </p:nvPr>
        </p:nvPicPr>
        <p:blipFill>
          <a:blip r:embed="rId9"/>
          <a:srcRect l="15648" r="15648"/>
          <a:stretch>
            <a:fillRect/>
          </a:stretch>
        </p:blipFill>
        <p:spPr>
          <a:xfrm>
            <a:off x="1045287" y="1603864"/>
            <a:ext cx="774087" cy="774323"/>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9" name="圆角矩形 27">
            <a:extLst>
              <a:ext uri="{FF2B5EF4-FFF2-40B4-BE49-F238E27FC236}">
                <a16:creationId xmlns:a16="http://schemas.microsoft.com/office/drawing/2014/main" id="{F1439E78-9BFE-4C49-6EF5-31D5A220EEDA}"/>
              </a:ext>
            </a:extLst>
          </p:cNvPr>
          <p:cNvSpPr/>
          <p:nvPr>
            <p:custDataLst>
              <p:tags r:id="rId4"/>
            </p:custDataLst>
          </p:nvPr>
        </p:nvSpPr>
        <p:spPr>
          <a:xfrm>
            <a:off x="1300519" y="2177592"/>
            <a:ext cx="335995" cy="336398"/>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10" name="任意多边形 28">
            <a:extLst>
              <a:ext uri="{FF2B5EF4-FFF2-40B4-BE49-F238E27FC236}">
                <a16:creationId xmlns:a16="http://schemas.microsoft.com/office/drawing/2014/main" id="{508FC3F0-3DDD-8BC2-7FE5-78B33CB0A232}"/>
              </a:ext>
            </a:extLst>
          </p:cNvPr>
          <p:cNvSpPr>
            <a:spLocks noChangeAspect="1"/>
          </p:cNvSpPr>
          <p:nvPr>
            <p:custDataLst>
              <p:tags r:id="rId5"/>
            </p:custDataLst>
          </p:nvPr>
        </p:nvSpPr>
        <p:spPr>
          <a:xfrm rot="8100000">
            <a:off x="1344904" y="2246170"/>
            <a:ext cx="276326" cy="163822"/>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lt1"/>
              </a:solidFill>
            </a:endParaRPr>
          </a:p>
        </p:txBody>
      </p:sp>
      <p:sp>
        <p:nvSpPr>
          <p:cNvPr id="12" name="文本框 11">
            <a:extLst>
              <a:ext uri="{FF2B5EF4-FFF2-40B4-BE49-F238E27FC236}">
                <a16:creationId xmlns:a16="http://schemas.microsoft.com/office/drawing/2014/main" id="{6269D309-DCE2-4AD7-9042-2D65F313710D}"/>
              </a:ext>
            </a:extLst>
          </p:cNvPr>
          <p:cNvSpPr txBox="1"/>
          <p:nvPr/>
        </p:nvSpPr>
        <p:spPr>
          <a:xfrm>
            <a:off x="540937" y="2819777"/>
            <a:ext cx="11000823" cy="1754326"/>
          </a:xfrm>
          <a:prstGeom prst="rect">
            <a:avLst/>
          </a:prstGeom>
          <a:noFill/>
        </p:spPr>
        <p:txBody>
          <a:bodyPr wrap="square">
            <a:spAutoFit/>
          </a:bodyPr>
          <a:lstStyle/>
          <a:p>
            <a:r>
              <a:rPr lang="zh-CN" altLang="en-US">
                <a:solidFill>
                  <a:schemeClr val="tx1">
                    <a:lumMod val="85000"/>
                    <a:lumOff val="15000"/>
                  </a:schemeClr>
                </a:solidFill>
                <a:latin typeface="+mn-ea"/>
                <a:cs typeface="+mn-ea"/>
              </a:rPr>
              <a:t>本文介绍了</a:t>
            </a:r>
            <a:r>
              <a:rPr lang="en-US" altLang="zh-CN">
                <a:solidFill>
                  <a:schemeClr val="tx1">
                    <a:lumMod val="85000"/>
                    <a:lumOff val="15000"/>
                  </a:schemeClr>
                </a:solidFill>
                <a:latin typeface="+mn-ea"/>
                <a:cs typeface="+mn-ea"/>
              </a:rPr>
              <a:t>JueWu-SL</a:t>
            </a:r>
            <a:r>
              <a:rPr lang="zh-CN" altLang="en-US">
                <a:solidFill>
                  <a:schemeClr val="tx1">
                    <a:lumMod val="85000"/>
                    <a:lumOff val="15000"/>
                  </a:schemeClr>
                </a:solidFill>
                <a:latin typeface="+mn-ea"/>
                <a:cs typeface="+mn-ea"/>
              </a:rPr>
              <a:t>，这是一个基于</a:t>
            </a:r>
            <a:r>
              <a:rPr lang="zh-CN" altLang="en-US">
                <a:solidFill>
                  <a:srgbClr val="FF0000"/>
                </a:solidFill>
                <a:latin typeface="+mn-ea"/>
                <a:cs typeface="+mn-ea"/>
              </a:rPr>
              <a:t>监督学习</a:t>
            </a:r>
            <a:r>
              <a:rPr lang="zh-CN" altLang="en-US">
                <a:solidFill>
                  <a:schemeClr val="tx1">
                    <a:lumMod val="85000"/>
                    <a:lumOff val="15000"/>
                  </a:schemeClr>
                </a:solidFill>
                <a:latin typeface="+mn-ea"/>
                <a:cs typeface="+mn-ea"/>
              </a:rPr>
              <a:t>的人工智能（</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）程序，它在玩</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游戏时达到了人类水平的表现。</a:t>
            </a:r>
          </a:p>
          <a:p>
            <a:r>
              <a:rPr lang="zh-CN" altLang="en-US">
                <a:solidFill>
                  <a:schemeClr val="tx1">
                    <a:lumMod val="85000"/>
                    <a:lumOff val="15000"/>
                  </a:schemeClr>
                </a:solidFill>
                <a:latin typeface="+mn-ea"/>
                <a:cs typeface="+mn-ea"/>
              </a:rPr>
              <a:t>该研究将</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游戏的</a:t>
            </a:r>
            <a:r>
              <a:rPr lang="zh-CN" altLang="en-US">
                <a:solidFill>
                  <a:srgbClr val="FF0000"/>
                </a:solidFill>
                <a:latin typeface="+mn-ea"/>
                <a:cs typeface="+mn-ea"/>
              </a:rPr>
              <a:t>宏观策略</a:t>
            </a:r>
            <a:r>
              <a:rPr lang="zh-CN" altLang="en-US">
                <a:solidFill>
                  <a:schemeClr val="tx1">
                    <a:lumMod val="85000"/>
                    <a:lumOff val="15000"/>
                  </a:schemeClr>
                </a:solidFill>
                <a:latin typeface="+mn-ea"/>
                <a:cs typeface="+mn-ea"/>
              </a:rPr>
              <a:t>和</a:t>
            </a:r>
            <a:r>
              <a:rPr lang="zh-CN" altLang="en-US">
                <a:solidFill>
                  <a:srgbClr val="FF0000"/>
                </a:solidFill>
                <a:latin typeface="+mn-ea"/>
                <a:cs typeface="+mn-ea"/>
              </a:rPr>
              <a:t>微观管理</a:t>
            </a:r>
            <a:r>
              <a:rPr lang="zh-CN" altLang="en-US">
                <a:solidFill>
                  <a:schemeClr val="tx1">
                    <a:lumMod val="85000"/>
                    <a:lumOff val="15000"/>
                  </a:schemeClr>
                </a:solidFill>
                <a:latin typeface="+mn-ea"/>
                <a:cs typeface="+mn-ea"/>
              </a:rPr>
              <a:t>整合到神经网络中，以一种</a:t>
            </a:r>
            <a:r>
              <a:rPr lang="zh-CN" altLang="en-US">
                <a:solidFill>
                  <a:srgbClr val="FF0000"/>
                </a:solidFill>
                <a:latin typeface="+mn-ea"/>
                <a:cs typeface="+mn-ea"/>
              </a:rPr>
              <a:t>监督</a:t>
            </a:r>
            <a:r>
              <a:rPr lang="zh-CN" altLang="en-US">
                <a:solidFill>
                  <a:schemeClr val="tx1">
                    <a:lumMod val="85000"/>
                    <a:lumOff val="15000"/>
                  </a:schemeClr>
                </a:solidFill>
                <a:latin typeface="+mn-ea"/>
                <a:cs typeface="+mn-ea"/>
              </a:rPr>
              <a:t>和</a:t>
            </a:r>
            <a:r>
              <a:rPr lang="zh-CN" altLang="en-US">
                <a:solidFill>
                  <a:srgbClr val="FF0000"/>
                </a:solidFill>
                <a:latin typeface="+mn-ea"/>
                <a:cs typeface="+mn-ea"/>
              </a:rPr>
              <a:t>端到端</a:t>
            </a:r>
            <a:r>
              <a:rPr lang="zh-CN" altLang="en-US">
                <a:solidFill>
                  <a:schemeClr val="tx1">
                    <a:lumMod val="85000"/>
                    <a:lumOff val="15000"/>
                  </a:schemeClr>
                </a:solidFill>
                <a:latin typeface="+mn-ea"/>
                <a:cs typeface="+mn-ea"/>
              </a:rPr>
              <a:t>的方式进行。</a:t>
            </a:r>
          </a:p>
          <a:p>
            <a:r>
              <a:rPr lang="zh-CN" altLang="en-US">
                <a:solidFill>
                  <a:schemeClr val="tx1">
                    <a:lumMod val="85000"/>
                    <a:lumOff val="15000"/>
                  </a:schemeClr>
                </a:solidFill>
                <a:latin typeface="+mn-ea"/>
                <a:cs typeface="+mn-ea"/>
              </a:rPr>
              <a:t>在</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王者荣耀</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上进行的测试显示，该</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能够在标准的</a:t>
            </a:r>
            <a:r>
              <a:rPr lang="en-US" altLang="zh-CN">
                <a:solidFill>
                  <a:schemeClr val="tx1">
                    <a:lumMod val="85000"/>
                    <a:lumOff val="15000"/>
                  </a:schemeClr>
                </a:solidFill>
                <a:latin typeface="+mn-ea"/>
                <a:cs typeface="+mn-ea"/>
              </a:rPr>
              <a:t>5v5</a:t>
            </a:r>
            <a:r>
              <a:rPr lang="zh-CN" altLang="en-US">
                <a:solidFill>
                  <a:schemeClr val="tx1">
                    <a:lumMod val="85000"/>
                    <a:lumOff val="15000"/>
                  </a:schemeClr>
                </a:solidFill>
                <a:latin typeface="+mn-ea"/>
                <a:cs typeface="+mn-ea"/>
              </a:rPr>
              <a:t>游戏中与高级玩家竞争。</a:t>
            </a:r>
          </a:p>
          <a:p>
            <a:r>
              <a:rPr lang="zh-CN" altLang="en-US">
                <a:solidFill>
                  <a:srgbClr val="FF0000"/>
                </a:solidFill>
                <a:latin typeface="+mn-ea"/>
                <a:cs typeface="+mn-ea"/>
              </a:rPr>
              <a:t>标签设计：</a:t>
            </a:r>
            <a:r>
              <a:rPr lang="zh-CN" altLang="en-US">
                <a:solidFill>
                  <a:schemeClr val="tx1">
                    <a:lumMod val="85000"/>
                    <a:lumOff val="15000"/>
                  </a:schemeClr>
                </a:solidFill>
                <a:latin typeface="+mn-ea"/>
                <a:cs typeface="+mn-ea"/>
              </a:rPr>
              <a:t>为了模拟玩家的宏观策略，设计了多视图意图标签；为了模拟微观管理，设计了分层动作标签。</a:t>
            </a:r>
          </a:p>
          <a:p>
            <a:r>
              <a:rPr lang="zh-CN" altLang="en-US">
                <a:latin typeface="+mn-ea"/>
                <a:cs typeface="+mn-ea"/>
              </a:rPr>
              <a:t>多模态特征</a:t>
            </a:r>
            <a:r>
              <a:rPr lang="zh-CN" altLang="en-US">
                <a:solidFill>
                  <a:schemeClr val="tx1">
                    <a:lumMod val="85000"/>
                    <a:lumOff val="15000"/>
                  </a:schemeClr>
                </a:solidFill>
                <a:latin typeface="+mn-ea"/>
                <a:cs typeface="+mn-ea"/>
              </a:rPr>
              <a:t>：使用深度卷积和全连接神经网络，结合多模态特征（包括向量特征和图像类特征）来解决问题。</a:t>
            </a:r>
            <a:endParaRPr lang="en-US">
              <a:solidFill>
                <a:schemeClr val="tx1">
                  <a:lumMod val="85000"/>
                  <a:lumOff val="15000"/>
                </a:schemeClr>
              </a:solidFill>
              <a:latin typeface="+mn-ea"/>
              <a:cs typeface="+mn-ea"/>
            </a:endParaRPr>
          </a:p>
        </p:txBody>
      </p:sp>
      <p:sp>
        <p:nvSpPr>
          <p:cNvPr id="13" name="标题 16">
            <a:extLst>
              <a:ext uri="{FF2B5EF4-FFF2-40B4-BE49-F238E27FC236}">
                <a16:creationId xmlns:a16="http://schemas.microsoft.com/office/drawing/2014/main" id="{B38D6C33-4543-CB48-8778-AAE645A0D88B}"/>
              </a:ext>
            </a:extLst>
          </p:cNvPr>
          <p:cNvSpPr txBox="1">
            <a:spLocks/>
          </p:cNvSpPr>
          <p:nvPr>
            <p:custDataLst>
              <p:tags r:id="rId6"/>
            </p:custDataLst>
          </p:nvPr>
        </p:nvSpPr>
        <p:spPr>
          <a:xfrm>
            <a:off x="838200" y="647929"/>
            <a:ext cx="10515600" cy="1325563"/>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论文摘要与评分</a:t>
            </a:r>
            <a:endParaRPr lang="zh-CN" altLang="en-US" sz="3200" dirty="0"/>
          </a:p>
        </p:txBody>
      </p:sp>
    </p:spTree>
    <p:extLst>
      <p:ext uri="{BB962C8B-B14F-4D97-AF65-F5344CB8AC3E}">
        <p14:creationId xmlns:p14="http://schemas.microsoft.com/office/powerpoint/2010/main" val="158480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读前先问的问题</a:t>
            </a:r>
          </a:p>
        </p:txBody>
      </p:sp>
      <p:sp>
        <p:nvSpPr>
          <p:cNvPr id="6" name="节编号"/>
          <p:cNvSpPr>
            <a:spLocks noGrp="1"/>
          </p:cNvSpPr>
          <p:nvPr>
            <p:ph type="body" sz="quarter" idx="13"/>
            <p:custDataLst>
              <p:tags r:id="rId3"/>
            </p:custDataLst>
          </p:nvPr>
        </p:nvSpPr>
        <p:spPr/>
        <p:txBody>
          <a:bodyPr/>
          <a:lstStyle/>
          <a:p>
            <a:r>
              <a:rPr lang="zh-CN" altLang="en-US"/>
              <a:t>02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形状 23"/>
          <p:cNvSpPr/>
          <p:nvPr>
            <p:custDataLst>
              <p:tags r:id="rId2"/>
            </p:custDataLst>
          </p:nvPr>
        </p:nvSpPr>
        <p:spPr>
          <a:xfrm>
            <a:off x="6853472" y="0"/>
            <a:ext cx="5338528" cy="5283200"/>
          </a:xfrm>
          <a:custGeom>
            <a:avLst/>
            <a:gdLst>
              <a:gd name="connsiteX0" fmla="*/ 0 w 3640137"/>
              <a:gd name="connsiteY0" fmla="*/ 0 h 5283200"/>
              <a:gd name="connsiteX1" fmla="*/ 3640137 w 3640137"/>
              <a:gd name="connsiteY1" fmla="*/ 0 h 5283200"/>
              <a:gd name="connsiteX2" fmla="*/ 3640137 w 3640137"/>
              <a:gd name="connsiteY2" fmla="*/ 5283200 h 5283200"/>
              <a:gd name="connsiteX3" fmla="*/ 3144983 w 3640137"/>
              <a:gd name="connsiteY3" fmla="*/ 5283200 h 5283200"/>
            </a:gdLst>
            <a:ahLst/>
            <a:cxnLst>
              <a:cxn ang="0">
                <a:pos x="connsiteX0" y="connsiteY0"/>
              </a:cxn>
              <a:cxn ang="0">
                <a:pos x="connsiteX1" y="connsiteY1"/>
              </a:cxn>
              <a:cxn ang="0">
                <a:pos x="connsiteX2" y="connsiteY2"/>
              </a:cxn>
              <a:cxn ang="0">
                <a:pos x="connsiteX3" y="connsiteY3"/>
              </a:cxn>
            </a:cxnLst>
            <a:rect l="l" t="t" r="r" b="b"/>
            <a:pathLst>
              <a:path w="3640137" h="5283200">
                <a:moveTo>
                  <a:pt x="0" y="0"/>
                </a:moveTo>
                <a:lnTo>
                  <a:pt x="3640137" y="0"/>
                </a:lnTo>
                <a:lnTo>
                  <a:pt x="3640137" y="5283200"/>
                </a:lnTo>
                <a:lnTo>
                  <a:pt x="3144983" y="5283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标题 5"/>
          <p:cNvSpPr>
            <a:spLocks noGrp="1"/>
          </p:cNvSpPr>
          <p:nvPr>
            <p:ph type="title"/>
            <p:custDataLst>
              <p:tags r:id="rId3"/>
            </p:custDataLst>
          </p:nvPr>
        </p:nvSpPr>
        <p:spPr>
          <a:xfrm>
            <a:off x="695325" y="664721"/>
            <a:ext cx="5900784" cy="704850"/>
          </a:xfrm>
        </p:spPr>
        <p:txBody>
          <a:bodyPr lIns="0" tIns="0" rIns="0" bIns="0">
            <a:normAutofit/>
          </a:bodyPr>
          <a:lstStyle/>
          <a:p>
            <a:pPr algn="l"/>
            <a:r>
              <a:rPr lang="zh-CN" altLang="en-US" dirty="0"/>
              <a:t>任务方向及问题类型</a:t>
            </a:r>
          </a:p>
        </p:txBody>
      </p:sp>
      <p:pic>
        <p:nvPicPr>
          <p:cNvPr id="23" name="图片 22" descr="/data/temp/0cd567f4-2d38-11ef-a007-2ea9b9a8f815.jpg@base@tag=imgScale&amp;m=1&amp;w=2181&amp;h=1770&amp;q=950cd567f4-2d38-11ef-a007-2ea9b9a8f815"/>
          <p:cNvPicPr>
            <a:picLocks noChangeAspect="1"/>
          </p:cNvPicPr>
          <p:nvPr>
            <p:custDataLst>
              <p:tags r:id="rId4"/>
            </p:custDataLst>
          </p:nvPr>
        </p:nvPicPr>
        <p:blipFill rotWithShape="1">
          <a:blip r:embed="rId16"/>
          <a:srcRect l="8955" r="8955"/>
          <a:stretch>
            <a:fillRect/>
          </a:stretch>
        </p:blipFill>
        <p:spPr>
          <a:xfrm>
            <a:off x="4335461" y="479394"/>
            <a:ext cx="7856539" cy="6378606"/>
          </a:xfrm>
          <a:custGeom>
            <a:avLst/>
            <a:gdLst>
              <a:gd name="connsiteX0" fmla="*/ 3970953 w 6347193"/>
              <a:gd name="connsiteY0" fmla="*/ 0 h 6378606"/>
              <a:gd name="connsiteX1" fmla="*/ 6347193 w 6347193"/>
              <a:gd name="connsiteY1" fmla="*/ 3816994 h 6378606"/>
              <a:gd name="connsiteX2" fmla="*/ 6347193 w 6347193"/>
              <a:gd name="connsiteY2" fmla="*/ 6378606 h 6378606"/>
              <a:gd name="connsiteX3" fmla="*/ 0 w 6347193"/>
              <a:gd name="connsiteY3" fmla="*/ 6378606 h 6378606"/>
            </a:gdLst>
            <a:ahLst/>
            <a:cxnLst>
              <a:cxn ang="0">
                <a:pos x="connsiteX0" y="connsiteY0"/>
              </a:cxn>
              <a:cxn ang="0">
                <a:pos x="connsiteX1" y="connsiteY1"/>
              </a:cxn>
              <a:cxn ang="0">
                <a:pos x="connsiteX2" y="connsiteY2"/>
              </a:cxn>
              <a:cxn ang="0">
                <a:pos x="connsiteX3" y="connsiteY3"/>
              </a:cxn>
            </a:cxnLst>
            <a:rect l="l" t="t" r="r" b="b"/>
            <a:pathLst>
              <a:path w="6347193" h="6378606">
                <a:moveTo>
                  <a:pt x="3970953" y="0"/>
                </a:moveTo>
                <a:lnTo>
                  <a:pt x="6347193" y="3816994"/>
                </a:lnTo>
                <a:lnTo>
                  <a:pt x="6347193" y="6378606"/>
                </a:lnTo>
                <a:lnTo>
                  <a:pt x="0" y="6378606"/>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 name="椭圆 1"/>
          <p:cNvSpPr/>
          <p:nvPr>
            <p:custDataLst>
              <p:tags r:id="rId5"/>
            </p:custDataLst>
          </p:nvPr>
        </p:nvSpPr>
        <p:spPr>
          <a:xfrm>
            <a:off x="695442" y="2234518"/>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dirty="0">
                <a:solidFill>
                  <a:srgbClr val="FFFFFF"/>
                </a:solidFill>
                <a:latin typeface="+mn-ea"/>
                <a:cs typeface="+mn-ea"/>
              </a:rPr>
              <a:t>01</a:t>
            </a:r>
            <a:endParaRPr lang="zh-CN" altLang="en-US" sz="1600" b="1" kern="0" dirty="0">
              <a:solidFill>
                <a:srgbClr val="FFFFFF"/>
              </a:solidFill>
              <a:latin typeface="+mn-ea"/>
              <a:cs typeface="+mn-ea"/>
            </a:endParaRPr>
          </a:p>
        </p:txBody>
      </p:sp>
      <p:sp>
        <p:nvSpPr>
          <p:cNvPr id="3" name="矩形 2"/>
          <p:cNvSpPr/>
          <p:nvPr>
            <p:custDataLst>
              <p:tags r:id="rId6"/>
            </p:custDataLst>
          </p:nvPr>
        </p:nvSpPr>
        <p:spPr>
          <a:xfrm>
            <a:off x="1346344" y="2646014"/>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明确论文的研究目的和意义</a:t>
            </a:r>
          </a:p>
        </p:txBody>
      </p:sp>
      <p:sp>
        <p:nvSpPr>
          <p:cNvPr id="4" name="矩形 3"/>
          <p:cNvSpPr/>
          <p:nvPr>
            <p:custDataLst>
              <p:tags r:id="rId7"/>
            </p:custDataLst>
          </p:nvPr>
        </p:nvSpPr>
        <p:spPr>
          <a:xfrm>
            <a:off x="1346344" y="2234518"/>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研究目的与意义</a:t>
            </a:r>
          </a:p>
        </p:txBody>
      </p:sp>
      <p:sp>
        <p:nvSpPr>
          <p:cNvPr id="5" name="矩形 4"/>
          <p:cNvSpPr/>
          <p:nvPr>
            <p:custDataLst>
              <p:tags r:id="rId8"/>
            </p:custDataLst>
          </p:nvPr>
        </p:nvSpPr>
        <p:spPr>
          <a:xfrm>
            <a:off x="1346344" y="5522680"/>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掌握论文的研究结论和贡献</a:t>
            </a:r>
          </a:p>
        </p:txBody>
      </p:sp>
      <p:sp>
        <p:nvSpPr>
          <p:cNvPr id="7" name="矩形 6"/>
          <p:cNvSpPr/>
          <p:nvPr>
            <p:custDataLst>
              <p:tags r:id="rId9"/>
            </p:custDataLst>
          </p:nvPr>
        </p:nvSpPr>
        <p:spPr>
          <a:xfrm>
            <a:off x="1346344" y="5102293"/>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研究结论与贡献</a:t>
            </a:r>
          </a:p>
        </p:txBody>
      </p:sp>
      <p:sp>
        <p:nvSpPr>
          <p:cNvPr id="8" name="矩形 7"/>
          <p:cNvSpPr/>
          <p:nvPr>
            <p:custDataLst>
              <p:tags r:id="rId10"/>
            </p:custDataLst>
          </p:nvPr>
        </p:nvSpPr>
        <p:spPr>
          <a:xfrm>
            <a:off x="1346344" y="4079902"/>
            <a:ext cx="3089400" cy="32806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dirty="0">
                <a:ln>
                  <a:noFill/>
                  <a:prstDash val="sysDot"/>
                </a:ln>
                <a:solidFill>
                  <a:schemeClr val="tx1">
                    <a:lumMod val="85000"/>
                    <a:lumOff val="15000"/>
                  </a:schemeClr>
                </a:solidFill>
                <a:latin typeface="+mn-ea"/>
                <a:cs typeface="+mn-ea"/>
              </a:rPr>
              <a:t>了解论文的研究内容和方法</a:t>
            </a:r>
          </a:p>
        </p:txBody>
      </p:sp>
      <p:sp>
        <p:nvSpPr>
          <p:cNvPr id="9" name="矩形 8"/>
          <p:cNvSpPr/>
          <p:nvPr>
            <p:custDataLst>
              <p:tags r:id="rId11"/>
            </p:custDataLst>
          </p:nvPr>
        </p:nvSpPr>
        <p:spPr>
          <a:xfrm>
            <a:off x="1346344" y="3668405"/>
            <a:ext cx="3089399" cy="360014"/>
          </a:xfrm>
          <a:prstGeom prst="rect">
            <a:avLst/>
          </a:prstGeom>
          <a:noFill/>
        </p:spPr>
        <p:txBody>
          <a:bodyPr wrap="square" lIns="0" tIns="0" rIns="0" bIns="0" rtlCol="0" anchor="t">
            <a:noAutofit/>
          </a:bodyPr>
          <a:lstStyle/>
          <a:p>
            <a:pPr>
              <a:spcBef>
                <a:spcPct val="0"/>
              </a:spcBef>
              <a:spcAft>
                <a:spcPct val="0"/>
              </a:spcAft>
              <a:buClr>
                <a:schemeClr val="accent1"/>
              </a:buClr>
              <a:buSzPct val="70000"/>
            </a:pPr>
            <a:r>
              <a:rPr lang="zh-CN" altLang="en-US" sz="2400" b="1" dirty="0">
                <a:solidFill>
                  <a:schemeClr val="accent1"/>
                </a:solidFill>
                <a:latin typeface="+mn-ea"/>
                <a:cs typeface="+mn-ea"/>
              </a:rPr>
              <a:t>研究内容与方法</a:t>
            </a:r>
          </a:p>
        </p:txBody>
      </p:sp>
      <p:sp>
        <p:nvSpPr>
          <p:cNvPr id="10" name="椭圆 9"/>
          <p:cNvSpPr/>
          <p:nvPr>
            <p:custDataLst>
              <p:tags r:id="rId12"/>
            </p:custDataLst>
          </p:nvPr>
        </p:nvSpPr>
        <p:spPr>
          <a:xfrm>
            <a:off x="695442" y="3668405"/>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dirty="0">
                <a:solidFill>
                  <a:srgbClr val="FFFFFF"/>
                </a:solidFill>
                <a:latin typeface="+mn-ea"/>
                <a:cs typeface="+mn-ea"/>
              </a:rPr>
              <a:t>02</a:t>
            </a:r>
            <a:endParaRPr lang="zh-CN" altLang="en-US" sz="1600" b="1" kern="0" dirty="0">
              <a:solidFill>
                <a:srgbClr val="FFFFFF"/>
              </a:solidFill>
              <a:latin typeface="+mn-ea"/>
              <a:cs typeface="+mn-ea"/>
            </a:endParaRPr>
          </a:p>
        </p:txBody>
      </p:sp>
      <p:sp>
        <p:nvSpPr>
          <p:cNvPr id="11" name="椭圆 10"/>
          <p:cNvSpPr/>
          <p:nvPr>
            <p:custDataLst>
              <p:tags r:id="rId13"/>
            </p:custDataLst>
          </p:nvPr>
        </p:nvSpPr>
        <p:spPr>
          <a:xfrm>
            <a:off x="695442" y="5102293"/>
            <a:ext cx="501327" cy="501327"/>
          </a:xfrm>
          <a:prstGeom prst="ellipse">
            <a:avLst/>
          </a:prstGeom>
          <a:solidFill>
            <a:schemeClr val="accent1"/>
          </a:solidFill>
          <a:ln>
            <a:noFill/>
          </a:ln>
        </p:spPr>
        <p:txBody>
          <a:bodyPr wrap="none" lIns="0" tIns="0" rIns="0" bIns="0" rtlCol="0" anchor="ctr">
            <a:noAutofit/>
          </a:bodyPr>
          <a:lstStyle/>
          <a:p>
            <a:pPr algn="ctr">
              <a:spcBef>
                <a:spcPct val="0"/>
              </a:spcBef>
              <a:spcAft>
                <a:spcPct val="0"/>
              </a:spcAft>
            </a:pPr>
            <a:r>
              <a:rPr lang="en-US" altLang="zh-CN" sz="1600" b="1" kern="0">
                <a:solidFill>
                  <a:srgbClr val="FFFFFF"/>
                </a:solidFill>
                <a:latin typeface="+mn-ea"/>
                <a:cs typeface="+mn-ea"/>
              </a:rPr>
              <a:t>03</a:t>
            </a:r>
            <a:endParaRPr lang="zh-CN" altLang="en-US" sz="1600" b="1" kern="0">
              <a:solidFill>
                <a:srgbClr val="FFFFFF"/>
              </a:solidFill>
              <a:latin typeface="+mn-ea"/>
              <a:cs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83534-DAE9-35AE-5935-BFF512D436D7}"/>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DFE891AE-1B5F-5203-431B-6E941AEAEE37}"/>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B321150-62E5-7658-C131-C298680BD0D4}"/>
              </a:ext>
            </a:extLst>
          </p:cNvPr>
          <p:cNvSpPr txBox="1"/>
          <p:nvPr/>
        </p:nvSpPr>
        <p:spPr>
          <a:xfrm>
            <a:off x="1154626" y="436042"/>
            <a:ext cx="10357701" cy="338554"/>
          </a:xfrm>
          <a:prstGeom prst="rect">
            <a:avLst/>
          </a:prstGeom>
          <a:noFill/>
        </p:spPr>
        <p:txBody>
          <a:bodyPr wrap="square">
            <a:spAutoFit/>
          </a:bodyPr>
          <a:lstStyle/>
          <a:p>
            <a:r>
              <a:rPr lang="en-US" altLang="zh-CN" sz="1600" b="1" i="0">
                <a:solidFill>
                  <a:srgbClr val="060607"/>
                </a:solidFill>
                <a:effectLst/>
                <a:latin typeface="-apple-system"/>
              </a:rPr>
              <a:t>Supervised Learning Achieves Human-Level Performance in MOBA Games: A Case Study of Honor of Kings</a:t>
            </a:r>
            <a:endParaRPr lang="en-US" altLang="zh-CN" sz="1600"/>
          </a:p>
        </p:txBody>
      </p:sp>
      <p:grpSp>
        <p:nvGrpSpPr>
          <p:cNvPr id="4" name="组合 3">
            <a:extLst>
              <a:ext uri="{FF2B5EF4-FFF2-40B4-BE49-F238E27FC236}">
                <a16:creationId xmlns:a16="http://schemas.microsoft.com/office/drawing/2014/main" id="{506B8353-C348-56B7-FEFB-12FD450D626D}"/>
              </a:ext>
            </a:extLst>
          </p:cNvPr>
          <p:cNvGrpSpPr>
            <a:grpSpLocks noChangeAspect="1"/>
          </p:cNvGrpSpPr>
          <p:nvPr>
            <p:custDataLst>
              <p:tags r:id="rId1"/>
            </p:custDataLst>
          </p:nvPr>
        </p:nvGrpSpPr>
        <p:grpSpPr>
          <a:xfrm>
            <a:off x="508000" y="1380674"/>
            <a:ext cx="10962639" cy="4339405"/>
            <a:chOff x="958363" y="1629181"/>
            <a:chExt cx="3310350" cy="6921429"/>
          </a:xfrm>
        </p:grpSpPr>
        <p:grpSp>
          <p:nvGrpSpPr>
            <p:cNvPr id="8" name="组合 7">
              <a:extLst>
                <a:ext uri="{FF2B5EF4-FFF2-40B4-BE49-F238E27FC236}">
                  <a16:creationId xmlns:a16="http://schemas.microsoft.com/office/drawing/2014/main" id="{FA93DCF7-FC88-15E2-1A34-EDE9EF452436}"/>
                </a:ext>
              </a:extLst>
            </p:cNvPr>
            <p:cNvGrpSpPr/>
            <p:nvPr/>
          </p:nvGrpSpPr>
          <p:grpSpPr>
            <a:xfrm>
              <a:off x="958363" y="1629181"/>
              <a:ext cx="1546930" cy="6921429"/>
              <a:chOff x="958363" y="1629181"/>
              <a:chExt cx="1546930" cy="6921429"/>
            </a:xfrm>
          </p:grpSpPr>
          <p:sp>
            <p:nvSpPr>
              <p:cNvPr id="13" name="1">
                <a:extLst>
                  <a:ext uri="{FF2B5EF4-FFF2-40B4-BE49-F238E27FC236}">
                    <a16:creationId xmlns:a16="http://schemas.microsoft.com/office/drawing/2014/main" id="{2C949170-95E8-E282-C960-6192BD6CCE14}"/>
                  </a:ext>
                </a:extLst>
              </p:cNvPr>
              <p:cNvSpPr/>
              <p:nvPr>
                <p:custDataLst>
                  <p:tags r:id="rId5"/>
                </p:custDataLst>
              </p:nvPr>
            </p:nvSpPr>
            <p:spPr>
              <a:xfrm>
                <a:off x="961431" y="2559207"/>
                <a:ext cx="1543862" cy="5991403"/>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2000">
                    <a:solidFill>
                      <a:schemeClr val="tx1"/>
                    </a:solidFill>
                  </a:rPr>
                  <a:t>这篇论文的目的是通过监督学习（</a:t>
                </a:r>
                <a:r>
                  <a:rPr lang="en-US" altLang="zh-CN" sz="2000">
                    <a:solidFill>
                      <a:schemeClr val="tx1"/>
                    </a:solidFill>
                  </a:rPr>
                  <a:t>SL</a:t>
                </a:r>
                <a:r>
                  <a:rPr lang="zh-CN" altLang="en-US" sz="2000">
                    <a:solidFill>
                      <a:schemeClr val="tx1"/>
                    </a:solidFill>
                  </a:rPr>
                  <a:t>）来构建一个达到人类水平表现的</a:t>
                </a:r>
                <a:r>
                  <a:rPr lang="en-US" altLang="zh-CN" sz="2000">
                    <a:solidFill>
                      <a:schemeClr val="tx1"/>
                    </a:solidFill>
                  </a:rPr>
                  <a:t>MOBA</a:t>
                </a:r>
                <a:r>
                  <a:rPr lang="zh-CN" altLang="en-US" sz="2000">
                    <a:solidFill>
                      <a:schemeClr val="tx1"/>
                    </a:solidFill>
                  </a:rPr>
                  <a:t>游戏</a:t>
                </a:r>
                <a:r>
                  <a:rPr lang="en-US" altLang="zh-CN" sz="2000">
                    <a:solidFill>
                      <a:schemeClr val="tx1"/>
                    </a:solidFill>
                  </a:rPr>
                  <a:t>AI</a:t>
                </a:r>
                <a:r>
                  <a:rPr lang="zh-CN" altLang="en-US" sz="2000">
                    <a:solidFill>
                      <a:schemeClr val="tx1"/>
                    </a:solidFill>
                  </a:rPr>
                  <a:t>代理。研究者提出了一种新的方法论，整合了</a:t>
                </a:r>
                <a:r>
                  <a:rPr lang="en-US" altLang="zh-CN" sz="2000">
                    <a:solidFill>
                      <a:schemeClr val="tx1"/>
                    </a:solidFill>
                  </a:rPr>
                  <a:t>MOBA</a:t>
                </a:r>
                <a:r>
                  <a:rPr lang="zh-CN" altLang="en-US" sz="2000">
                    <a:solidFill>
                      <a:schemeClr val="tx1"/>
                    </a:solidFill>
                  </a:rPr>
                  <a:t>游戏的</a:t>
                </a:r>
                <a:r>
                  <a:rPr lang="zh-CN" altLang="en-US" sz="2000">
                    <a:solidFill>
                      <a:srgbClr val="FF0000"/>
                    </a:solidFill>
                  </a:rPr>
                  <a:t>宏观策略</a:t>
                </a:r>
                <a:r>
                  <a:rPr lang="zh-CN" altLang="en-US" sz="2000">
                    <a:solidFill>
                      <a:schemeClr val="tx1"/>
                    </a:solidFill>
                  </a:rPr>
                  <a:t>和</a:t>
                </a:r>
                <a:r>
                  <a:rPr lang="zh-CN" altLang="en-US" sz="2000">
                    <a:solidFill>
                      <a:srgbClr val="FF0000"/>
                    </a:solidFill>
                  </a:rPr>
                  <a:t>微观管理</a:t>
                </a:r>
                <a:r>
                  <a:rPr lang="zh-CN" altLang="en-US" sz="2000">
                    <a:solidFill>
                      <a:schemeClr val="tx1"/>
                    </a:solidFill>
                  </a:rPr>
                  <a:t>，并通过监督学习以端到端的方式同时学习</a:t>
                </a:r>
                <a:r>
                  <a:rPr lang="en-US" altLang="zh-CN" sz="2000">
                    <a:solidFill>
                      <a:schemeClr val="tx1"/>
                    </a:solidFill>
                  </a:rPr>
                  <a:t>AI</a:t>
                </a:r>
                <a:r>
                  <a:rPr lang="zh-CN" altLang="en-US" sz="2000">
                    <a:solidFill>
                      <a:schemeClr val="tx1"/>
                    </a:solidFill>
                  </a:rPr>
                  <a:t>代理的宏观策略和微观管理</a:t>
                </a:r>
                <a:r>
                  <a:rPr lang="zh-CN" altLang="en-US" sz="2000"/>
                  <a:t>。</a:t>
                </a:r>
              </a:p>
              <a:p>
                <a:endParaRPr lang="en-US" altLang="zh-CN" sz="2000"/>
              </a:p>
              <a:p>
                <a:pPr algn="ctr" defTabSz="914354"/>
                <a:endParaRPr lang="zh-CN" altLang="en-US" sz="2000" b="1">
                  <a:solidFill>
                    <a:schemeClr val="bg1"/>
                  </a:solidFill>
                  <a:latin typeface="+mn-ea"/>
                </a:endParaRPr>
              </a:p>
            </p:txBody>
          </p:sp>
          <p:sp>
            <p:nvSpPr>
              <p:cNvPr id="14" name="Title-1">
                <a:extLst>
                  <a:ext uri="{FF2B5EF4-FFF2-40B4-BE49-F238E27FC236}">
                    <a16:creationId xmlns:a16="http://schemas.microsoft.com/office/drawing/2014/main" id="{65E756B2-772F-6785-F7A8-94FF41435FE6}"/>
                  </a:ext>
                </a:extLst>
              </p:cNvPr>
              <p:cNvSpPr/>
              <p:nvPr>
                <p:custDataLst>
                  <p:tags r:id="rId6"/>
                </p:custDataLst>
              </p:nvPr>
            </p:nvSpPr>
            <p:spPr>
              <a:xfrm>
                <a:off x="958363" y="1629181"/>
                <a:ext cx="1543862" cy="834545"/>
              </a:xfrm>
              <a:prstGeom prst="roundRect">
                <a:avLst>
                  <a:gd name="adj" fmla="val 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800" b="1">
                    <a:solidFill>
                      <a:schemeClr val="bg1"/>
                    </a:solidFill>
                    <a:latin typeface="+mn-ea"/>
                  </a:rPr>
                  <a:t>研究目的：</a:t>
                </a:r>
                <a:endParaRPr lang="zh-CN" altLang="en-US" sz="2800" b="1" dirty="0">
                  <a:solidFill>
                    <a:schemeClr val="bg1"/>
                  </a:solidFill>
                  <a:latin typeface="+mn-ea"/>
                </a:endParaRPr>
              </a:p>
            </p:txBody>
          </p:sp>
        </p:grpSp>
        <p:grpSp>
          <p:nvGrpSpPr>
            <p:cNvPr id="9" name="组合 8">
              <a:extLst>
                <a:ext uri="{FF2B5EF4-FFF2-40B4-BE49-F238E27FC236}">
                  <a16:creationId xmlns:a16="http://schemas.microsoft.com/office/drawing/2014/main" id="{DF547736-503C-9FDE-8D6A-E02ECA80626E}"/>
                </a:ext>
              </a:extLst>
            </p:cNvPr>
            <p:cNvGrpSpPr/>
            <p:nvPr/>
          </p:nvGrpSpPr>
          <p:grpSpPr>
            <a:xfrm>
              <a:off x="2702105" y="1629181"/>
              <a:ext cx="1566608" cy="6872813"/>
              <a:chOff x="2702105" y="1629181"/>
              <a:chExt cx="1566608" cy="6872813"/>
            </a:xfrm>
          </p:grpSpPr>
          <p:sp>
            <p:nvSpPr>
              <p:cNvPr id="10" name="2">
                <a:extLst>
                  <a:ext uri="{FF2B5EF4-FFF2-40B4-BE49-F238E27FC236}">
                    <a16:creationId xmlns:a16="http://schemas.microsoft.com/office/drawing/2014/main" id="{FE9A926F-538C-47DE-6335-1153D4A9DDCB}"/>
                  </a:ext>
                </a:extLst>
              </p:cNvPr>
              <p:cNvSpPr/>
              <p:nvPr>
                <p:custDataLst>
                  <p:tags r:id="rId2"/>
                </p:custDataLst>
              </p:nvPr>
            </p:nvSpPr>
            <p:spPr>
              <a:xfrm>
                <a:off x="2714377" y="2494386"/>
                <a:ext cx="1543862" cy="6007608"/>
              </a:xfrm>
              <a:prstGeom prst="roundRect">
                <a:avLst>
                  <a:gd name="adj" fmla="val 0"/>
                </a:avLst>
              </a:prstGeom>
              <a:solidFill>
                <a:schemeClr val="tx1">
                  <a:lumMod val="25000"/>
                  <a:lumOff val="75000"/>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latin typeface="+mn-ea"/>
                </a:endParaRPr>
              </a:p>
            </p:txBody>
          </p:sp>
          <p:sp>
            <p:nvSpPr>
              <p:cNvPr id="11" name="Title-2">
                <a:extLst>
                  <a:ext uri="{FF2B5EF4-FFF2-40B4-BE49-F238E27FC236}">
                    <a16:creationId xmlns:a16="http://schemas.microsoft.com/office/drawing/2014/main" id="{41BAB9B8-0EBE-FC86-02EE-369DF8BC901E}"/>
                  </a:ext>
                </a:extLst>
              </p:cNvPr>
              <p:cNvSpPr/>
              <p:nvPr>
                <p:custDataLst>
                  <p:tags r:id="rId3"/>
                </p:custDataLst>
              </p:nvPr>
            </p:nvSpPr>
            <p:spPr>
              <a:xfrm>
                <a:off x="2702105" y="1629181"/>
                <a:ext cx="1543862" cy="834545"/>
              </a:xfrm>
              <a:prstGeom prst="roundRect">
                <a:avLst>
                  <a:gd name="adj" fmla="val 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800" b="1">
                    <a:solidFill>
                      <a:schemeClr val="bg1"/>
                    </a:solidFill>
                    <a:latin typeface="+mn-ea"/>
                  </a:rPr>
                  <a:t>研究意义：</a:t>
                </a:r>
              </a:p>
            </p:txBody>
          </p:sp>
          <p:sp>
            <p:nvSpPr>
              <p:cNvPr id="12" name="Body-2">
                <a:extLst>
                  <a:ext uri="{FF2B5EF4-FFF2-40B4-BE49-F238E27FC236}">
                    <a16:creationId xmlns:a16="http://schemas.microsoft.com/office/drawing/2014/main" id="{258EC5BC-1649-FABF-03B6-2516639A9295}"/>
                  </a:ext>
                </a:extLst>
              </p:cNvPr>
              <p:cNvSpPr/>
              <p:nvPr>
                <p:custDataLst>
                  <p:tags r:id="rId4"/>
                </p:custDataLst>
              </p:nvPr>
            </p:nvSpPr>
            <p:spPr>
              <a:xfrm flipH="1">
                <a:off x="2724850" y="3355794"/>
                <a:ext cx="1543863" cy="3925842"/>
              </a:xfrm>
              <a:prstGeom prst="rect">
                <a:avLst/>
              </a:prstGeom>
              <a:ln>
                <a:noFill/>
              </a:ln>
            </p:spPr>
            <p:txBody>
              <a:bodyPr wrap="square" lIns="91440" tIns="45720" rIns="91440" bIns="45720" anchor="t">
                <a:spAutoFit/>
              </a:bodyPr>
              <a:lstStyle/>
              <a:p>
                <a:pPr>
                  <a:lnSpc>
                    <a:spcPct val="130000"/>
                  </a:lnSpc>
                </a:pPr>
                <a:r>
                  <a:rPr lang="zh-CN" altLang="en-US" sz="2000">
                    <a:solidFill>
                      <a:srgbClr val="060607"/>
                    </a:solidFill>
                    <a:latin typeface="-apple-system"/>
                  </a:rPr>
                  <a:t>这篇论文的重要性在于它首次展示了监督学习</a:t>
                </a:r>
                <a:r>
                  <a:rPr lang="en-US" altLang="zh-CN" sz="2000">
                    <a:solidFill>
                      <a:srgbClr val="060607"/>
                    </a:solidFill>
                    <a:latin typeface="-apple-system"/>
                  </a:rPr>
                  <a:t>AI</a:t>
                </a:r>
                <a:r>
                  <a:rPr lang="zh-CN" altLang="en-US" sz="2000">
                    <a:solidFill>
                      <a:srgbClr val="060607"/>
                    </a:solidFill>
                    <a:latin typeface="-apple-system"/>
                  </a:rPr>
                  <a:t>代理可以在</a:t>
                </a:r>
                <a:r>
                  <a:rPr lang="en-US" altLang="zh-CN" sz="2000">
                    <a:solidFill>
                      <a:srgbClr val="060607"/>
                    </a:solidFill>
                    <a:latin typeface="-apple-system"/>
                  </a:rPr>
                  <a:t>MOBA</a:t>
                </a:r>
                <a:r>
                  <a:rPr lang="zh-CN" altLang="en-US" sz="2000">
                    <a:solidFill>
                      <a:srgbClr val="060607"/>
                    </a:solidFill>
                    <a:latin typeface="-apple-system"/>
                  </a:rPr>
                  <a:t>游戏中达到顶级人类玩家的水平。这不仅为</a:t>
                </a:r>
                <a:r>
                  <a:rPr lang="en-US" altLang="zh-CN" sz="2000">
                    <a:solidFill>
                      <a:srgbClr val="060607"/>
                    </a:solidFill>
                    <a:latin typeface="-apple-system"/>
                  </a:rPr>
                  <a:t>MOBA</a:t>
                </a:r>
                <a:r>
                  <a:rPr lang="zh-CN" altLang="en-US" sz="2000">
                    <a:solidFill>
                      <a:srgbClr val="060607"/>
                    </a:solidFill>
                    <a:latin typeface="-apple-system"/>
                  </a:rPr>
                  <a:t>游戏</a:t>
                </a:r>
                <a:r>
                  <a:rPr lang="en-US" altLang="zh-CN" sz="2000">
                    <a:solidFill>
                      <a:srgbClr val="060607"/>
                    </a:solidFill>
                    <a:latin typeface="-apple-system"/>
                  </a:rPr>
                  <a:t>AI</a:t>
                </a:r>
                <a:r>
                  <a:rPr lang="zh-CN" altLang="en-US" sz="2000">
                    <a:solidFill>
                      <a:srgbClr val="060607"/>
                    </a:solidFill>
                    <a:latin typeface="-apple-system"/>
                  </a:rPr>
                  <a:t>的研究提供了新的方向，而且为使用监督学习技术在复杂视频游戏中的应用提供了实证支持，证明了监督学习在游戏</a:t>
                </a:r>
                <a:r>
                  <a:rPr lang="en-US" altLang="zh-CN" sz="2000">
                    <a:solidFill>
                      <a:srgbClr val="060607"/>
                    </a:solidFill>
                    <a:latin typeface="-apple-system"/>
                  </a:rPr>
                  <a:t>AI</a:t>
                </a:r>
                <a:r>
                  <a:rPr lang="zh-CN" altLang="en-US" sz="2000">
                    <a:solidFill>
                      <a:srgbClr val="060607"/>
                    </a:solidFill>
                    <a:latin typeface="-apple-system"/>
                  </a:rPr>
                  <a:t>中的有效性和潜力。</a:t>
                </a:r>
                <a:endParaRPr lang="zh-CN" altLang="en-US" sz="1400" dirty="0">
                  <a:latin typeface="+mn-ea"/>
                </a:endParaRPr>
              </a:p>
            </p:txBody>
          </p:sp>
        </p:grpSp>
      </p:grpSp>
    </p:spTree>
    <p:extLst>
      <p:ext uri="{BB962C8B-B14F-4D97-AF65-F5344CB8AC3E}">
        <p14:creationId xmlns:p14="http://schemas.microsoft.com/office/powerpoint/2010/main" val="3213068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A3045-6343-0FDC-9992-3859F9D828E7}"/>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EDCD1F0F-AA37-AA13-8C05-52FF4C1004CC}"/>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955CDE-27C7-EA7C-9C04-88EDC83D7A3B}"/>
              </a:ext>
            </a:extLst>
          </p:cNvPr>
          <p:cNvSpPr txBox="1"/>
          <p:nvPr/>
        </p:nvSpPr>
        <p:spPr>
          <a:xfrm>
            <a:off x="1154626" y="436042"/>
            <a:ext cx="10357701" cy="338554"/>
          </a:xfrm>
          <a:prstGeom prst="rect">
            <a:avLst/>
          </a:prstGeom>
          <a:noFill/>
        </p:spPr>
        <p:txBody>
          <a:bodyPr wrap="square">
            <a:spAutoFit/>
          </a:bodyPr>
          <a:lstStyle/>
          <a:p>
            <a:r>
              <a:rPr lang="en-US" altLang="zh-CN" sz="1600" b="1" i="0">
                <a:solidFill>
                  <a:srgbClr val="060607"/>
                </a:solidFill>
                <a:effectLst/>
                <a:latin typeface="-apple-system"/>
              </a:rPr>
              <a:t>Supervised Learning Achieves Human-Level Performance in MOBA Games: A Case Study of Honor of Kings</a:t>
            </a:r>
            <a:endParaRPr lang="en-US" altLang="zh-CN" sz="1600"/>
          </a:p>
        </p:txBody>
      </p:sp>
      <p:sp>
        <p:nvSpPr>
          <p:cNvPr id="2" name="文本框 1">
            <a:extLst>
              <a:ext uri="{FF2B5EF4-FFF2-40B4-BE49-F238E27FC236}">
                <a16:creationId xmlns:a16="http://schemas.microsoft.com/office/drawing/2014/main" id="{17708EAB-98D2-B42F-E898-07521D00C4E7}"/>
              </a:ext>
            </a:extLst>
          </p:cNvPr>
          <p:cNvSpPr txBox="1"/>
          <p:nvPr/>
        </p:nvSpPr>
        <p:spPr>
          <a:xfrm>
            <a:off x="960120" y="1057863"/>
            <a:ext cx="9184341" cy="3512436"/>
          </a:xfrm>
          <a:prstGeom prst="rect">
            <a:avLst/>
          </a:prstGeom>
          <a:noFill/>
        </p:spPr>
        <p:txBody>
          <a:bodyPr wrap="square">
            <a:spAutoFit/>
          </a:bodyPr>
          <a:lstStyle/>
          <a:p>
            <a:pPr algn="l">
              <a:lnSpc>
                <a:spcPct val="150000"/>
              </a:lnSpc>
            </a:pPr>
            <a:r>
              <a:rPr lang="zh-CN" altLang="en-US" b="1" i="0">
                <a:solidFill>
                  <a:srgbClr val="060607"/>
                </a:solidFill>
                <a:effectLst/>
                <a:latin typeface="-apple-system"/>
              </a:rPr>
              <a:t>拟解决的问题</a:t>
            </a:r>
            <a:r>
              <a:rPr lang="zh-CN" altLang="en-US" b="0" i="0">
                <a:solidFill>
                  <a:srgbClr val="060607"/>
                </a:solidFill>
                <a:effectLst/>
                <a:latin typeface="-apple-system"/>
              </a:rPr>
              <a:t>：</a:t>
            </a:r>
            <a:endParaRPr lang="en-US" altLang="zh-CN" b="0" i="0">
              <a:solidFill>
                <a:srgbClr val="060607"/>
              </a:solidFill>
              <a:effectLst/>
              <a:latin typeface="-apple-system"/>
            </a:endParaRPr>
          </a:p>
          <a:p>
            <a:pPr marL="285750" indent="-285750" algn="l">
              <a:lnSpc>
                <a:spcPct val="150000"/>
              </a:lnSpc>
              <a:buFont typeface="Wingdings" panose="05000000000000000000" pitchFamily="2" charset="2"/>
              <a:buChar char="p"/>
            </a:pPr>
            <a:r>
              <a:rPr lang="en-US" altLang="zh-CN" b="0" i="0">
                <a:solidFill>
                  <a:srgbClr val="060607"/>
                </a:solidFill>
                <a:effectLst/>
                <a:latin typeface="-apple-system"/>
              </a:rPr>
              <a:t>MOBA</a:t>
            </a:r>
            <a:r>
              <a:rPr lang="zh-CN" altLang="en-US" b="0" i="0">
                <a:solidFill>
                  <a:srgbClr val="060607"/>
                </a:solidFill>
                <a:effectLst/>
                <a:latin typeface="-apple-system"/>
              </a:rPr>
              <a:t>游戏的复杂性在于宏观策略和微观管理的结合，以及英雄池的扩大导致的组合爆炸。现有的</a:t>
            </a:r>
            <a:r>
              <a:rPr lang="en-US" altLang="zh-CN" b="0" i="0">
                <a:solidFill>
                  <a:srgbClr val="060607"/>
                </a:solidFill>
                <a:effectLst/>
                <a:latin typeface="-apple-system"/>
              </a:rPr>
              <a:t>AI</a:t>
            </a:r>
            <a:r>
              <a:rPr lang="zh-CN" altLang="en-US" b="0" i="0">
                <a:solidFill>
                  <a:srgbClr val="060607"/>
                </a:solidFill>
                <a:effectLst/>
                <a:latin typeface="-apple-system"/>
              </a:rPr>
              <a:t>系统，如</a:t>
            </a:r>
            <a:r>
              <a:rPr lang="en-US" altLang="zh-CN" b="0" i="0">
                <a:solidFill>
                  <a:srgbClr val="060607"/>
                </a:solidFill>
                <a:effectLst/>
                <a:latin typeface="-apple-system"/>
              </a:rPr>
              <a:t>OpenAI Five</a:t>
            </a:r>
            <a:r>
              <a:rPr lang="zh-CN" altLang="en-US" b="0" i="0">
                <a:solidFill>
                  <a:srgbClr val="060607"/>
                </a:solidFill>
                <a:effectLst/>
                <a:latin typeface="-apple-system"/>
              </a:rPr>
              <a:t>，由于英雄池的限制，无法处理完整的</a:t>
            </a:r>
            <a:r>
              <a:rPr lang="en-US" altLang="zh-CN" b="0" i="0">
                <a:solidFill>
                  <a:srgbClr val="060607"/>
                </a:solidFill>
                <a:effectLst/>
                <a:latin typeface="-apple-system"/>
              </a:rPr>
              <a:t>MOBA</a:t>
            </a:r>
            <a:r>
              <a:rPr lang="zh-CN" altLang="en-US" b="0" i="0">
                <a:solidFill>
                  <a:srgbClr val="060607"/>
                </a:solidFill>
                <a:effectLst/>
                <a:latin typeface="-apple-system"/>
              </a:rPr>
              <a:t>游戏。</a:t>
            </a:r>
            <a:endParaRPr lang="en-US" altLang="zh-CN" b="0" i="0">
              <a:solidFill>
                <a:srgbClr val="060607"/>
              </a:solidFill>
              <a:effectLst/>
              <a:latin typeface="-apple-system"/>
            </a:endParaRPr>
          </a:p>
          <a:p>
            <a:pPr algn="l"/>
            <a:endParaRPr lang="en-US" altLang="zh-CN" b="0" i="0">
              <a:solidFill>
                <a:srgbClr val="060607"/>
              </a:solidFill>
              <a:effectLst/>
              <a:latin typeface="-apple-system"/>
            </a:endParaRPr>
          </a:p>
          <a:p>
            <a:pPr marL="285750" indent="-285750" algn="l">
              <a:buFont typeface="Wingdings" panose="05000000000000000000" pitchFamily="2" charset="2"/>
              <a:buChar char="p"/>
            </a:pPr>
            <a:endParaRPr lang="en-US" altLang="zh-CN">
              <a:solidFill>
                <a:srgbClr val="060607"/>
              </a:solidFill>
              <a:latin typeface="-apple-system"/>
            </a:endParaRPr>
          </a:p>
          <a:p>
            <a:pPr>
              <a:lnSpc>
                <a:spcPct val="150000"/>
              </a:lnSpc>
            </a:pPr>
            <a:r>
              <a:rPr lang="zh-CN" altLang="en-US" b="1">
                <a:solidFill>
                  <a:srgbClr val="060607"/>
                </a:solidFill>
                <a:latin typeface="-apple-system"/>
              </a:rPr>
              <a:t>方法：</a:t>
            </a:r>
          </a:p>
          <a:p>
            <a:pPr marL="285750" indent="-285750" algn="l">
              <a:lnSpc>
                <a:spcPct val="150000"/>
              </a:lnSpc>
              <a:buFont typeface="Wingdings" panose="05000000000000000000" pitchFamily="2" charset="2"/>
              <a:buChar char="p"/>
            </a:pPr>
            <a:r>
              <a:rPr lang="zh-CN" altLang="en-US" b="0" i="0">
                <a:solidFill>
                  <a:srgbClr val="060607"/>
                </a:solidFill>
                <a:effectLst/>
                <a:latin typeface="-apple-system"/>
              </a:rPr>
              <a:t>论文提出了一种新的监督学习方法，通过监督学习同时学习</a:t>
            </a:r>
            <a:r>
              <a:rPr lang="en-US" altLang="zh-CN" b="0" i="0">
                <a:solidFill>
                  <a:srgbClr val="060607"/>
                </a:solidFill>
                <a:effectLst/>
                <a:latin typeface="-apple-system"/>
              </a:rPr>
              <a:t>MOBA</a:t>
            </a:r>
            <a:r>
              <a:rPr lang="zh-CN" altLang="en-US" b="0" i="0">
                <a:solidFill>
                  <a:srgbClr val="060607"/>
                </a:solidFill>
                <a:effectLst/>
                <a:latin typeface="-apple-system"/>
              </a:rPr>
              <a:t>游戏中的</a:t>
            </a:r>
            <a:r>
              <a:rPr lang="zh-CN" altLang="en-US" b="0" i="0">
                <a:solidFill>
                  <a:srgbClr val="FF0000"/>
                </a:solidFill>
                <a:effectLst/>
                <a:latin typeface="-apple-system"/>
              </a:rPr>
              <a:t>宏观策略</a:t>
            </a:r>
            <a:r>
              <a:rPr lang="zh-CN" altLang="en-US" b="0" i="0">
                <a:solidFill>
                  <a:srgbClr val="060607"/>
                </a:solidFill>
                <a:effectLst/>
                <a:latin typeface="-apple-system"/>
              </a:rPr>
              <a:t>和</a:t>
            </a:r>
            <a:r>
              <a:rPr lang="zh-CN" altLang="en-US" b="0" i="0">
                <a:solidFill>
                  <a:srgbClr val="FF0000"/>
                </a:solidFill>
                <a:effectLst/>
                <a:latin typeface="-apple-system"/>
              </a:rPr>
              <a:t>微观管理</a:t>
            </a:r>
            <a:r>
              <a:rPr lang="zh-CN" altLang="en-US" b="0" i="0">
                <a:solidFill>
                  <a:srgbClr val="060607"/>
                </a:solidFill>
                <a:effectLst/>
                <a:latin typeface="-apple-system"/>
              </a:rPr>
              <a:t>。这种方法通过设计</a:t>
            </a:r>
            <a:r>
              <a:rPr lang="zh-CN" altLang="en-US" b="0" i="0">
                <a:solidFill>
                  <a:srgbClr val="FF0000"/>
                </a:solidFill>
                <a:effectLst/>
                <a:latin typeface="-apple-system"/>
              </a:rPr>
              <a:t>多视图意图标签</a:t>
            </a:r>
            <a:r>
              <a:rPr lang="zh-CN" altLang="en-US" b="0" i="0">
                <a:solidFill>
                  <a:srgbClr val="060607"/>
                </a:solidFill>
                <a:effectLst/>
                <a:latin typeface="-apple-system"/>
              </a:rPr>
              <a:t>来建模宏观策略，通过</a:t>
            </a:r>
            <a:r>
              <a:rPr lang="zh-CN" altLang="en-US" b="0" i="0">
                <a:solidFill>
                  <a:srgbClr val="FF0000"/>
                </a:solidFill>
                <a:effectLst/>
                <a:latin typeface="-apple-system"/>
              </a:rPr>
              <a:t>分层动作标签</a:t>
            </a:r>
            <a:r>
              <a:rPr lang="zh-CN" altLang="en-US" b="0" i="0">
                <a:solidFill>
                  <a:srgbClr val="060607"/>
                </a:solidFill>
                <a:effectLst/>
                <a:latin typeface="-apple-system"/>
              </a:rPr>
              <a:t>来建模微观管理。</a:t>
            </a:r>
            <a:endParaRPr lang="en-US" altLang="zh-CN" b="0" i="0">
              <a:solidFill>
                <a:srgbClr val="060607"/>
              </a:solidFill>
              <a:effectLst/>
              <a:latin typeface="-apple-system"/>
            </a:endParaRPr>
          </a:p>
        </p:txBody>
      </p:sp>
    </p:spTree>
    <p:extLst>
      <p:ext uri="{BB962C8B-B14F-4D97-AF65-F5344CB8AC3E}">
        <p14:creationId xmlns:p14="http://schemas.microsoft.com/office/powerpoint/2010/main" val="256348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726F5-C7C7-EBB6-2136-7CDA4CA6D0FB}"/>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24B8897-8069-E529-69DB-0B4470A17E44}"/>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99B596A-B195-E221-CFD1-8A075D17260D}"/>
              </a:ext>
            </a:extLst>
          </p:cNvPr>
          <p:cNvSpPr txBox="1"/>
          <p:nvPr/>
        </p:nvSpPr>
        <p:spPr>
          <a:xfrm>
            <a:off x="1154626" y="436042"/>
            <a:ext cx="10357701" cy="338554"/>
          </a:xfrm>
          <a:prstGeom prst="rect">
            <a:avLst/>
          </a:prstGeom>
          <a:noFill/>
        </p:spPr>
        <p:txBody>
          <a:bodyPr wrap="square">
            <a:spAutoFit/>
          </a:bodyPr>
          <a:lstStyle/>
          <a:p>
            <a:r>
              <a:rPr lang="en-US" altLang="zh-CN" sz="1600" b="1" i="0">
                <a:solidFill>
                  <a:srgbClr val="060607"/>
                </a:solidFill>
                <a:effectLst/>
                <a:latin typeface="-apple-system"/>
              </a:rPr>
              <a:t>Supervised Learning Achieves Human-Level Performance in MOBA Games: A Case Study of Honor of Kings</a:t>
            </a:r>
            <a:endParaRPr lang="en-US" altLang="zh-CN" sz="1600"/>
          </a:p>
        </p:txBody>
      </p:sp>
      <p:pic>
        <p:nvPicPr>
          <p:cNvPr id="3" name="图片 2">
            <a:extLst>
              <a:ext uri="{FF2B5EF4-FFF2-40B4-BE49-F238E27FC236}">
                <a16:creationId xmlns:a16="http://schemas.microsoft.com/office/drawing/2014/main" id="{7B9AF273-8C49-FDD6-48CF-1C30A5659C7A}"/>
              </a:ext>
            </a:extLst>
          </p:cNvPr>
          <p:cNvPicPr>
            <a:picLocks noChangeAspect="1"/>
          </p:cNvPicPr>
          <p:nvPr/>
        </p:nvPicPr>
        <p:blipFill>
          <a:blip r:embed="rId3"/>
          <a:stretch>
            <a:fillRect/>
          </a:stretch>
        </p:blipFill>
        <p:spPr>
          <a:xfrm>
            <a:off x="1983355" y="1673578"/>
            <a:ext cx="7986496" cy="1861073"/>
          </a:xfrm>
          <a:prstGeom prst="rect">
            <a:avLst/>
          </a:prstGeom>
        </p:spPr>
      </p:pic>
      <p:sp>
        <p:nvSpPr>
          <p:cNvPr id="7" name="文本框 6">
            <a:extLst>
              <a:ext uri="{FF2B5EF4-FFF2-40B4-BE49-F238E27FC236}">
                <a16:creationId xmlns:a16="http://schemas.microsoft.com/office/drawing/2014/main" id="{1C5B62C0-E018-81DE-9C60-F4AE5B7BF65C}"/>
              </a:ext>
            </a:extLst>
          </p:cNvPr>
          <p:cNvSpPr txBox="1"/>
          <p:nvPr/>
        </p:nvSpPr>
        <p:spPr>
          <a:xfrm>
            <a:off x="835660" y="3718679"/>
            <a:ext cx="10492740" cy="3277820"/>
          </a:xfrm>
          <a:prstGeom prst="rect">
            <a:avLst/>
          </a:prstGeom>
          <a:noFill/>
        </p:spPr>
        <p:txBody>
          <a:bodyPr wrap="square">
            <a:spAutoFit/>
          </a:bodyPr>
          <a:lstStyle/>
          <a:p>
            <a:pPr>
              <a:lnSpc>
                <a:spcPct val="150000"/>
              </a:lnSpc>
            </a:pPr>
            <a:r>
              <a:rPr lang="en-US" altLang="zh-CN" b="1" i="0">
                <a:solidFill>
                  <a:srgbClr val="060607"/>
                </a:solidFill>
                <a:effectLst/>
                <a:latin typeface="-apple-system"/>
              </a:rPr>
              <a:t>OpenAI Five</a:t>
            </a:r>
            <a:r>
              <a:rPr lang="zh-CN" altLang="en-US" b="1" i="0">
                <a:solidFill>
                  <a:srgbClr val="060607"/>
                </a:solidFill>
                <a:effectLst/>
                <a:latin typeface="-apple-system"/>
              </a:rPr>
              <a:t>方法</a:t>
            </a:r>
            <a:r>
              <a:rPr lang="zh-CN" altLang="en-US" b="0" i="0">
                <a:solidFill>
                  <a:srgbClr val="060607"/>
                </a:solidFill>
                <a:effectLst/>
                <a:latin typeface="-apple-system"/>
              </a:rPr>
              <a:t>：强化学习、近端策略优化（</a:t>
            </a:r>
            <a:r>
              <a:rPr lang="en-US" altLang="zh-CN" b="0" i="0">
                <a:solidFill>
                  <a:srgbClr val="060607"/>
                </a:solidFill>
                <a:effectLst/>
                <a:latin typeface="-apple-system"/>
              </a:rPr>
              <a:t>PPO</a:t>
            </a:r>
            <a:r>
              <a:rPr lang="zh-CN" altLang="en-US" b="0" i="0">
                <a:solidFill>
                  <a:srgbClr val="060607"/>
                </a:solidFill>
                <a:effectLst/>
                <a:latin typeface="-apple-system"/>
              </a:rPr>
              <a:t>）进行训练、非政策适应、动作头的建模，宏观策略</a:t>
            </a:r>
            <a:r>
              <a:rPr lang="en-US" altLang="zh-CN" b="0" i="0">
                <a:solidFill>
                  <a:srgbClr val="060607"/>
                </a:solidFill>
                <a:effectLst/>
                <a:latin typeface="-apple-system"/>
              </a:rPr>
              <a:t>+</a:t>
            </a:r>
            <a:r>
              <a:rPr lang="zh-CN" altLang="en-US" b="0" i="0">
                <a:solidFill>
                  <a:srgbClr val="060607"/>
                </a:solidFill>
                <a:effectLst/>
                <a:latin typeface="-apple-system"/>
              </a:rPr>
              <a:t>微观策略。没有更复杂的多代理 </a:t>
            </a:r>
            <a:r>
              <a:rPr lang="en-US" altLang="zh-CN" b="0" i="0">
                <a:solidFill>
                  <a:srgbClr val="060607"/>
                </a:solidFill>
                <a:effectLst/>
                <a:latin typeface="-apple-system"/>
              </a:rPr>
              <a:t>5v5 </a:t>
            </a:r>
            <a:r>
              <a:rPr lang="zh-CN" altLang="en-US" b="0" i="0">
                <a:solidFill>
                  <a:srgbClr val="060607"/>
                </a:solidFill>
                <a:effectLst/>
                <a:latin typeface="-apple-system"/>
              </a:rPr>
              <a:t>游戏的情况下，只研究了 </a:t>
            </a:r>
            <a:r>
              <a:rPr lang="en-US" altLang="zh-CN" b="0" i="0">
                <a:solidFill>
                  <a:srgbClr val="060607"/>
                </a:solidFill>
                <a:effectLst/>
                <a:latin typeface="-apple-system"/>
              </a:rPr>
              <a:t>1v1 </a:t>
            </a:r>
            <a:r>
              <a:rPr lang="zh-CN" altLang="en-US" b="0" i="0">
                <a:solidFill>
                  <a:srgbClr val="060607"/>
                </a:solidFill>
                <a:effectLst/>
                <a:latin typeface="-apple-system"/>
              </a:rPr>
              <a:t>单人游戏。</a:t>
            </a:r>
          </a:p>
          <a:p>
            <a:pPr>
              <a:lnSpc>
                <a:spcPct val="150000"/>
              </a:lnSpc>
            </a:pPr>
            <a:r>
              <a:rPr lang="zh-CN" altLang="en-US" b="1" i="0">
                <a:solidFill>
                  <a:srgbClr val="060607"/>
                </a:solidFill>
                <a:effectLst/>
                <a:latin typeface="-apple-system"/>
              </a:rPr>
              <a:t>腾讯</a:t>
            </a:r>
            <a:r>
              <a:rPr lang="en-US" altLang="zh-CN" b="1" i="0">
                <a:solidFill>
                  <a:srgbClr val="060607"/>
                </a:solidFill>
                <a:effectLst/>
                <a:latin typeface="-apple-system"/>
              </a:rPr>
              <a:t>HMS</a:t>
            </a:r>
            <a:r>
              <a:rPr lang="zh-CN" altLang="en-US" b="1" i="0">
                <a:solidFill>
                  <a:srgbClr val="060607"/>
                </a:solidFill>
                <a:effectLst/>
                <a:latin typeface="-apple-system"/>
              </a:rPr>
              <a:t>方法</a:t>
            </a:r>
            <a:r>
              <a:rPr lang="zh-CN" altLang="en-US" b="0" i="0">
                <a:solidFill>
                  <a:srgbClr val="060607"/>
                </a:solidFill>
                <a:effectLst/>
                <a:latin typeface="-apple-system"/>
              </a:rPr>
              <a:t>：仅研究了宏观策略（</a:t>
            </a:r>
            <a:r>
              <a:rPr lang="en-US" altLang="zh-CN" b="0" i="0">
                <a:solidFill>
                  <a:srgbClr val="060607"/>
                </a:solidFill>
                <a:effectLst/>
                <a:latin typeface="-apple-system"/>
              </a:rPr>
              <a:t>macro-strategy</a:t>
            </a:r>
            <a:r>
              <a:rPr lang="zh-CN" altLang="en-US" b="0" i="0">
                <a:solidFill>
                  <a:srgbClr val="060607"/>
                </a:solidFill>
                <a:effectLst/>
                <a:latin typeface="-apple-system"/>
              </a:rPr>
              <a:t>），仅考虑去向不考虑动作执行</a:t>
            </a:r>
            <a:endParaRPr lang="en-US" altLang="zh-CN">
              <a:solidFill>
                <a:srgbClr val="060607"/>
              </a:solidFill>
              <a:latin typeface="-apple-system"/>
            </a:endParaRPr>
          </a:p>
          <a:p>
            <a:pPr>
              <a:lnSpc>
                <a:spcPct val="150000"/>
              </a:lnSpc>
            </a:pPr>
            <a:r>
              <a:rPr lang="zh-CN" altLang="en-US" b="1" i="0">
                <a:solidFill>
                  <a:srgbClr val="060607"/>
                </a:solidFill>
                <a:effectLst/>
                <a:latin typeface="-apple-system"/>
              </a:rPr>
              <a:t>本文工作</a:t>
            </a:r>
            <a:r>
              <a:rPr lang="zh-CN" altLang="en-US" b="0" i="0">
                <a:solidFill>
                  <a:srgbClr val="060607"/>
                </a:solidFill>
                <a:effectLst/>
                <a:latin typeface="-apple-system"/>
              </a:rPr>
              <a:t>：引入多视图来编码</a:t>
            </a:r>
            <a:r>
              <a:rPr lang="en-US" altLang="zh-CN" b="0" i="0">
                <a:solidFill>
                  <a:srgbClr val="060607"/>
                </a:solidFill>
                <a:effectLst/>
                <a:latin typeface="-apple-system"/>
              </a:rPr>
              <a:t>MOBA</a:t>
            </a:r>
            <a:r>
              <a:rPr lang="zh-CN" altLang="en-US" b="0" i="0">
                <a:solidFill>
                  <a:srgbClr val="060607"/>
                </a:solidFill>
                <a:effectLst/>
                <a:latin typeface="-apple-system"/>
              </a:rPr>
              <a:t>游戏中玩家的宏观策略的全局和局部意图；</a:t>
            </a:r>
          </a:p>
          <a:p>
            <a:pPr>
              <a:lnSpc>
                <a:spcPct val="150000"/>
              </a:lnSpc>
            </a:pPr>
            <a:r>
              <a:rPr lang="zh-CN" altLang="en-US" b="0" i="0">
                <a:solidFill>
                  <a:srgbClr val="060607"/>
                </a:solidFill>
                <a:effectLst/>
                <a:latin typeface="-apple-system"/>
              </a:rPr>
              <a:t>消除</a:t>
            </a:r>
            <a:r>
              <a:rPr lang="en-US" altLang="zh-CN" b="0" i="0">
                <a:solidFill>
                  <a:srgbClr val="060607"/>
                </a:solidFill>
                <a:effectLst/>
                <a:latin typeface="-apple-system"/>
              </a:rPr>
              <a:t>HMS</a:t>
            </a:r>
            <a:r>
              <a:rPr lang="zh-CN" altLang="en-US" b="0" i="0">
                <a:solidFill>
                  <a:srgbClr val="060607"/>
                </a:solidFill>
                <a:effectLst/>
                <a:latin typeface="-apple-system"/>
              </a:rPr>
              <a:t>模型中使用的显式交叉通信和相位注意；</a:t>
            </a:r>
          </a:p>
          <a:p>
            <a:endParaRPr lang="zh-CN" altLang="en-US" b="0" i="0">
              <a:solidFill>
                <a:srgbClr val="060607"/>
              </a:solidFill>
              <a:effectLst/>
              <a:latin typeface="-apple-system"/>
            </a:endParaRPr>
          </a:p>
          <a:p>
            <a:endParaRPr lang="zh-CN" altLang="en-US" b="0" i="0">
              <a:solidFill>
                <a:srgbClr val="060607"/>
              </a:solidFill>
              <a:effectLst/>
              <a:latin typeface="-apple-system"/>
            </a:endParaRPr>
          </a:p>
          <a:p>
            <a:endParaRPr lang="zh-CN" altLang="en-US" b="0" i="0">
              <a:solidFill>
                <a:srgbClr val="060607"/>
              </a:solidFill>
              <a:effectLst/>
              <a:latin typeface="-apple-system"/>
            </a:endParaRPr>
          </a:p>
          <a:p>
            <a:pPr algn="l"/>
            <a:endParaRPr lang="zh-CN" altLang="en-US" b="0" i="0">
              <a:solidFill>
                <a:srgbClr val="060607"/>
              </a:solidFill>
              <a:effectLst/>
              <a:latin typeface="-apple-system"/>
            </a:endParaRPr>
          </a:p>
        </p:txBody>
      </p:sp>
    </p:spTree>
    <p:extLst>
      <p:ext uri="{BB962C8B-B14F-4D97-AF65-F5344CB8AC3E}">
        <p14:creationId xmlns:p14="http://schemas.microsoft.com/office/powerpoint/2010/main" val="3090260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92B9E0-9DB3-6CAD-1838-CED1E12BF1B3}"/>
              </a:ext>
            </a:extLst>
          </p:cNvPr>
          <p:cNvPicPr>
            <a:picLocks noChangeAspect="1"/>
          </p:cNvPicPr>
          <p:nvPr/>
        </p:nvPicPr>
        <p:blipFill>
          <a:blip r:embed="rId3"/>
          <a:stretch>
            <a:fillRect/>
          </a:stretch>
        </p:blipFill>
        <p:spPr>
          <a:xfrm>
            <a:off x="2135950" y="2824479"/>
            <a:ext cx="5473890" cy="3113589"/>
          </a:xfrm>
          <a:prstGeom prst="rect">
            <a:avLst/>
          </a:prstGeom>
        </p:spPr>
      </p:pic>
      <p:sp>
        <p:nvSpPr>
          <p:cNvPr id="12" name="文本框 11">
            <a:extLst>
              <a:ext uri="{FF2B5EF4-FFF2-40B4-BE49-F238E27FC236}">
                <a16:creationId xmlns:a16="http://schemas.microsoft.com/office/drawing/2014/main" id="{8A5ECBBA-149F-5936-5050-D668964E6703}"/>
              </a:ext>
            </a:extLst>
          </p:cNvPr>
          <p:cNvSpPr txBox="1"/>
          <p:nvPr/>
        </p:nvSpPr>
        <p:spPr>
          <a:xfrm>
            <a:off x="548640" y="755134"/>
            <a:ext cx="6096000" cy="369332"/>
          </a:xfrm>
          <a:prstGeom prst="rect">
            <a:avLst/>
          </a:prstGeom>
          <a:noFill/>
        </p:spPr>
        <p:txBody>
          <a:bodyPr wrap="square">
            <a:spAutoFit/>
          </a:bodyPr>
          <a:lstStyle/>
          <a:p>
            <a:r>
              <a:rPr lang="zh-CN" altLang="en-US"/>
              <a:t>论文</a:t>
            </a:r>
            <a:r>
              <a:rPr lang="en-US" altLang="zh-CN"/>
              <a:t>目标是构建一个通过 SL 玩 MOBA 游戏的 AI 模型。</a:t>
            </a:r>
            <a:endParaRPr lang="en-US"/>
          </a:p>
        </p:txBody>
      </p:sp>
      <p:sp>
        <p:nvSpPr>
          <p:cNvPr id="14" name="文本框 13">
            <a:extLst>
              <a:ext uri="{FF2B5EF4-FFF2-40B4-BE49-F238E27FC236}">
                <a16:creationId xmlns:a16="http://schemas.microsoft.com/office/drawing/2014/main" id="{98CEF32B-EB56-FC35-36F6-E6CCDB99F7EC}"/>
              </a:ext>
            </a:extLst>
          </p:cNvPr>
          <p:cNvSpPr txBox="1"/>
          <p:nvPr/>
        </p:nvSpPr>
        <p:spPr>
          <a:xfrm>
            <a:off x="1310640" y="1538516"/>
            <a:ext cx="9895840" cy="923330"/>
          </a:xfrm>
          <a:prstGeom prst="rect">
            <a:avLst/>
          </a:prstGeom>
          <a:noFill/>
        </p:spPr>
        <p:txBody>
          <a:bodyPr wrap="square">
            <a:spAutoFit/>
          </a:bodyPr>
          <a:lstStyle/>
          <a:p>
            <a:r>
              <a:rPr lang="en-US" altLang="zh-CN"/>
              <a:t>设计出适合 MOBA 游戏的功能和标签。</a:t>
            </a:r>
          </a:p>
          <a:p>
            <a:r>
              <a:rPr lang="en-US" altLang="zh-CN"/>
              <a:t>特征分为两部分：表示游戏状态的</a:t>
            </a:r>
            <a:r>
              <a:rPr lang="en-US" altLang="zh-CN">
                <a:solidFill>
                  <a:srgbClr val="FF0000"/>
                </a:solidFill>
              </a:rPr>
              <a:t>矢量特征</a:t>
            </a:r>
            <a:r>
              <a:rPr lang="en-US" altLang="zh-CN"/>
              <a:t>和</a:t>
            </a:r>
            <a:r>
              <a:rPr lang="en-US" altLang="zh-CN">
                <a:solidFill>
                  <a:srgbClr val="FF0000"/>
                </a:solidFill>
              </a:rPr>
              <a:t>表示地图的类似图像</a:t>
            </a:r>
            <a:r>
              <a:rPr lang="en-US" altLang="zh-CN"/>
              <a:t>的特征。</a:t>
            </a:r>
          </a:p>
          <a:p>
            <a:r>
              <a:rPr lang="en-US" altLang="zh-CN"/>
              <a:t>标签也有两个部分：宏观策略的</a:t>
            </a:r>
            <a:r>
              <a:rPr lang="en-US" altLang="zh-CN">
                <a:solidFill>
                  <a:srgbClr val="FF0000"/>
                </a:solidFill>
              </a:rPr>
              <a:t>意图标签</a:t>
            </a:r>
            <a:r>
              <a:rPr lang="en-US" altLang="zh-CN"/>
              <a:t>和微观管理的</a:t>
            </a:r>
            <a:r>
              <a:rPr lang="en-US" altLang="zh-CN">
                <a:solidFill>
                  <a:srgbClr val="FF0000"/>
                </a:solidFill>
              </a:rPr>
              <a:t>行动标签</a:t>
            </a:r>
            <a:r>
              <a:rPr lang="en-US" altLang="zh-CN"/>
              <a:t>。</a:t>
            </a:r>
            <a:endParaRPr lang="en-US"/>
          </a:p>
        </p:txBody>
      </p:sp>
      <p:sp>
        <p:nvSpPr>
          <p:cNvPr id="15" name="矩形 14">
            <a:extLst>
              <a:ext uri="{FF2B5EF4-FFF2-40B4-BE49-F238E27FC236}">
                <a16:creationId xmlns:a16="http://schemas.microsoft.com/office/drawing/2014/main" id="{C355C82C-1794-7726-11A3-3B10FFB5D267}"/>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16" name="组合 15">
            <a:extLst>
              <a:ext uri="{FF2B5EF4-FFF2-40B4-BE49-F238E27FC236}">
                <a16:creationId xmlns:a16="http://schemas.microsoft.com/office/drawing/2014/main" id="{59DDC06B-38B4-F341-D60A-028135F59B34}"/>
              </a:ext>
            </a:extLst>
          </p:cNvPr>
          <p:cNvGrpSpPr/>
          <p:nvPr/>
        </p:nvGrpSpPr>
        <p:grpSpPr>
          <a:xfrm>
            <a:off x="105722" y="65314"/>
            <a:ext cx="5522192" cy="416018"/>
            <a:chOff x="3280715" y="135783"/>
            <a:chExt cx="5839324" cy="398235"/>
          </a:xfrm>
        </p:grpSpPr>
        <p:sp>
          <p:nvSpPr>
            <p:cNvPr id="17" name="矩形 16">
              <a:extLst>
                <a:ext uri="{FF2B5EF4-FFF2-40B4-BE49-F238E27FC236}">
                  <a16:creationId xmlns:a16="http://schemas.microsoft.com/office/drawing/2014/main" id="{B8441965-7CE5-8868-EBC2-8A0CE62FDF25}"/>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18" name="矩形 17">
              <a:extLst>
                <a:ext uri="{FF2B5EF4-FFF2-40B4-BE49-F238E27FC236}">
                  <a16:creationId xmlns:a16="http://schemas.microsoft.com/office/drawing/2014/main" id="{595EFFE4-B454-13D1-3C6A-FCFAC2424199}"/>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9" name="矩形 18">
              <a:extLst>
                <a:ext uri="{FF2B5EF4-FFF2-40B4-BE49-F238E27FC236}">
                  <a16:creationId xmlns:a16="http://schemas.microsoft.com/office/drawing/2014/main" id="{56C0E0B5-C4B0-18D6-EB46-0315AB4BD226}"/>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20" name="矩形 19">
              <a:extLst>
                <a:ext uri="{FF2B5EF4-FFF2-40B4-BE49-F238E27FC236}">
                  <a16:creationId xmlns:a16="http://schemas.microsoft.com/office/drawing/2014/main" id="{5F35E58A-ACA5-85E2-AB7F-BDB2D3D43349}"/>
                </a:ext>
              </a:extLst>
            </p:cNvPr>
            <p:cNvSpPr/>
            <p:nvPr/>
          </p:nvSpPr>
          <p:spPr>
            <a:xfrm>
              <a:off x="5625204" y="140340"/>
              <a:ext cx="1152128" cy="393418"/>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21" name="矩形 20">
              <a:extLst>
                <a:ext uri="{FF2B5EF4-FFF2-40B4-BE49-F238E27FC236}">
                  <a16:creationId xmlns:a16="http://schemas.microsoft.com/office/drawing/2014/main" id="{98C6E1E5-6357-8CDA-17CC-7E00F9039743}"/>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394448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20667A-4043-91C5-34BA-11348312C9CB}"/>
              </a:ext>
            </a:extLst>
          </p:cNvPr>
          <p:cNvSpPr txBox="1"/>
          <p:nvPr/>
        </p:nvSpPr>
        <p:spPr>
          <a:xfrm>
            <a:off x="3992903" y="4342071"/>
            <a:ext cx="6096000" cy="369332"/>
          </a:xfrm>
          <a:prstGeom prst="rect">
            <a:avLst/>
          </a:prstGeom>
          <a:noFill/>
        </p:spPr>
        <p:txBody>
          <a:bodyPr wrap="square">
            <a:spAutoFit/>
          </a:bodyPr>
          <a:lstStyle/>
          <a:p>
            <a:r>
              <a:rPr lang="zh-CN" altLang="en-US" b="0" i="0">
                <a:solidFill>
                  <a:srgbClr val="191B1F"/>
                </a:solidFill>
                <a:effectLst/>
                <a:latin typeface="-apple-system"/>
              </a:rPr>
              <a:t>全局意图标签引导走位</a:t>
            </a:r>
            <a:endParaRPr lang="en-US"/>
          </a:p>
        </p:txBody>
      </p:sp>
      <p:sp>
        <p:nvSpPr>
          <p:cNvPr id="5" name="文本框 4">
            <a:extLst>
              <a:ext uri="{FF2B5EF4-FFF2-40B4-BE49-F238E27FC236}">
                <a16:creationId xmlns:a16="http://schemas.microsoft.com/office/drawing/2014/main" id="{B32662D2-1AC8-9028-3E09-0B5A0E2E116D}"/>
              </a:ext>
            </a:extLst>
          </p:cNvPr>
          <p:cNvSpPr txBox="1"/>
          <p:nvPr/>
        </p:nvSpPr>
        <p:spPr>
          <a:xfrm>
            <a:off x="1431147" y="5074120"/>
            <a:ext cx="9274628" cy="923330"/>
          </a:xfrm>
          <a:prstGeom prst="rect">
            <a:avLst/>
          </a:prstGeom>
          <a:noFill/>
        </p:spPr>
        <p:txBody>
          <a:bodyPr wrap="square">
            <a:spAutoFit/>
          </a:bodyPr>
          <a:lstStyle/>
          <a:p>
            <a:r>
              <a:rPr lang="zh-CN" altLang="en-US" b="0" i="0">
                <a:solidFill>
                  <a:srgbClr val="191B1F"/>
                </a:solidFill>
                <a:effectLst/>
                <a:latin typeface="-apple-system"/>
              </a:rPr>
              <a:t>全局意图标签即把小地图划分为</a:t>
            </a:r>
            <a:r>
              <a:rPr lang="en-US" altLang="zh-CN" b="0" i="0">
                <a:solidFill>
                  <a:srgbClr val="191B1F"/>
                </a:solidFill>
                <a:effectLst/>
                <a:latin typeface="-apple-system"/>
              </a:rPr>
              <a:t>N×N</a:t>
            </a:r>
            <a:r>
              <a:rPr lang="zh-CN" altLang="en-US" b="0" i="0">
                <a:solidFill>
                  <a:srgbClr val="191B1F"/>
                </a:solidFill>
                <a:effectLst/>
                <a:latin typeface="-apple-system"/>
              </a:rPr>
              <a:t>区域并分别进行编号，通过历史数据分析每一个区域的主要作用，比如在小地图中最中间为直接发生对抗的地区，定义为对抗区，野怪密集的地区定位为打野区等等。</a:t>
            </a:r>
            <a:endParaRPr lang="en-US"/>
          </a:p>
        </p:txBody>
      </p:sp>
      <p:sp>
        <p:nvSpPr>
          <p:cNvPr id="21" name="文本框 20">
            <a:extLst>
              <a:ext uri="{FF2B5EF4-FFF2-40B4-BE49-F238E27FC236}">
                <a16:creationId xmlns:a16="http://schemas.microsoft.com/office/drawing/2014/main" id="{ABDEA303-06A6-6C25-49FA-2D6C86B0AD34}"/>
              </a:ext>
            </a:extLst>
          </p:cNvPr>
          <p:cNvSpPr txBox="1"/>
          <p:nvPr/>
        </p:nvSpPr>
        <p:spPr>
          <a:xfrm>
            <a:off x="625566" y="1595511"/>
            <a:ext cx="6096000" cy="369332"/>
          </a:xfrm>
          <a:prstGeom prst="rect">
            <a:avLst/>
          </a:prstGeom>
          <a:noFill/>
        </p:spPr>
        <p:txBody>
          <a:bodyPr wrap="square">
            <a:spAutoFit/>
          </a:bodyPr>
          <a:lstStyle/>
          <a:p>
            <a:r>
              <a:rPr lang="zh-CN" altLang="en-US" b="1" i="0">
                <a:solidFill>
                  <a:srgbClr val="191B1F"/>
                </a:solidFill>
                <a:effectLst/>
                <a:latin typeface="-apple-system"/>
              </a:rPr>
              <a:t>意图标签</a:t>
            </a:r>
            <a:r>
              <a:rPr lang="en-US" altLang="zh-CN" b="1" i="0">
                <a:solidFill>
                  <a:srgbClr val="191B1F"/>
                </a:solidFill>
                <a:effectLst/>
                <a:latin typeface="-apple-system"/>
              </a:rPr>
              <a:t>-</a:t>
            </a:r>
            <a:r>
              <a:rPr lang="zh-CN" altLang="en-US" b="1" i="0">
                <a:solidFill>
                  <a:srgbClr val="060607"/>
                </a:solidFill>
                <a:effectLst/>
                <a:latin typeface="-apple-system"/>
              </a:rPr>
              <a:t>全局意图标签</a:t>
            </a:r>
            <a:endParaRPr lang="en-US"/>
          </a:p>
        </p:txBody>
      </p:sp>
      <p:pic>
        <p:nvPicPr>
          <p:cNvPr id="6" name="图片 5">
            <a:extLst>
              <a:ext uri="{FF2B5EF4-FFF2-40B4-BE49-F238E27FC236}">
                <a16:creationId xmlns:a16="http://schemas.microsoft.com/office/drawing/2014/main" id="{4FD603AD-CE30-24ED-EA2B-9C5EC813DAE4}"/>
              </a:ext>
            </a:extLst>
          </p:cNvPr>
          <p:cNvPicPr>
            <a:picLocks noChangeAspect="1"/>
          </p:cNvPicPr>
          <p:nvPr/>
        </p:nvPicPr>
        <p:blipFill>
          <a:blip r:embed="rId3"/>
          <a:stretch>
            <a:fillRect/>
          </a:stretch>
        </p:blipFill>
        <p:spPr>
          <a:xfrm>
            <a:off x="1855754" y="2115554"/>
            <a:ext cx="6875037" cy="2216091"/>
          </a:xfrm>
          <a:prstGeom prst="rect">
            <a:avLst/>
          </a:prstGeom>
        </p:spPr>
      </p:pic>
      <p:sp>
        <p:nvSpPr>
          <p:cNvPr id="22" name="矩形 21">
            <a:extLst>
              <a:ext uri="{FF2B5EF4-FFF2-40B4-BE49-F238E27FC236}">
                <a16:creationId xmlns:a16="http://schemas.microsoft.com/office/drawing/2014/main" id="{34B04F3E-DD66-28D9-CD33-34B22C01DC68}"/>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24" name="矩形 23">
            <a:extLst>
              <a:ext uri="{FF2B5EF4-FFF2-40B4-BE49-F238E27FC236}">
                <a16:creationId xmlns:a16="http://schemas.microsoft.com/office/drawing/2014/main" id="{2209F5FB-CF90-AB73-D7B4-DDCDE12EF2D4}"/>
              </a:ext>
            </a:extLst>
          </p:cNvPr>
          <p:cNvSpPr/>
          <p:nvPr/>
        </p:nvSpPr>
        <p:spPr>
          <a:xfrm>
            <a:off x="6658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25" name="矩形 24">
            <a:extLst>
              <a:ext uri="{FF2B5EF4-FFF2-40B4-BE49-F238E27FC236}">
                <a16:creationId xmlns:a16="http://schemas.microsoft.com/office/drawing/2014/main" id="{79CB833E-7AB9-9EEB-A4D8-1C016A791851}"/>
              </a:ext>
            </a:extLst>
          </p:cNvPr>
          <p:cNvSpPr/>
          <p:nvPr/>
        </p:nvSpPr>
        <p:spPr>
          <a:xfrm>
            <a:off x="4626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26" name="矩形 25">
            <a:extLst>
              <a:ext uri="{FF2B5EF4-FFF2-40B4-BE49-F238E27FC236}">
                <a16:creationId xmlns:a16="http://schemas.microsoft.com/office/drawing/2014/main" id="{B106B81F-292C-EBE1-D90E-964882B42602}"/>
              </a:ext>
            </a:extLst>
          </p:cNvPr>
          <p:cNvSpPr/>
          <p:nvPr/>
        </p:nvSpPr>
        <p:spPr>
          <a:xfrm>
            <a:off x="2594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27" name="矩形 26">
            <a:extLst>
              <a:ext uri="{FF2B5EF4-FFF2-40B4-BE49-F238E27FC236}">
                <a16:creationId xmlns:a16="http://schemas.microsoft.com/office/drawing/2014/main" id="{A4781A4F-427A-DCDF-9ACC-34E4903C713B}"/>
              </a:ext>
            </a:extLst>
          </p:cNvPr>
          <p:cNvSpPr/>
          <p:nvPr/>
        </p:nvSpPr>
        <p:spPr>
          <a:xfrm>
            <a:off x="562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sp>
        <p:nvSpPr>
          <p:cNvPr id="54" name="箭头: 下 53">
            <a:extLst>
              <a:ext uri="{FF2B5EF4-FFF2-40B4-BE49-F238E27FC236}">
                <a16:creationId xmlns:a16="http://schemas.microsoft.com/office/drawing/2014/main" id="{E7C83E16-894C-FFE7-ED4B-B966C7194935}"/>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1A054467-94BF-8FCE-514D-1506BFC38717}"/>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56" name="组合 55">
            <a:extLst>
              <a:ext uri="{FF2B5EF4-FFF2-40B4-BE49-F238E27FC236}">
                <a16:creationId xmlns:a16="http://schemas.microsoft.com/office/drawing/2014/main" id="{77583BD1-CAEB-2D1C-88C2-163E57DF30D2}"/>
              </a:ext>
            </a:extLst>
          </p:cNvPr>
          <p:cNvGrpSpPr/>
          <p:nvPr/>
        </p:nvGrpSpPr>
        <p:grpSpPr>
          <a:xfrm>
            <a:off x="105722" y="65314"/>
            <a:ext cx="5522192" cy="416018"/>
            <a:chOff x="3280715" y="135783"/>
            <a:chExt cx="5839324" cy="398235"/>
          </a:xfrm>
        </p:grpSpPr>
        <p:sp>
          <p:nvSpPr>
            <p:cNvPr id="57" name="矩形 56">
              <a:extLst>
                <a:ext uri="{FF2B5EF4-FFF2-40B4-BE49-F238E27FC236}">
                  <a16:creationId xmlns:a16="http://schemas.microsoft.com/office/drawing/2014/main" id="{77053F81-E673-BA1B-F4BD-5F04B3F5A72C}"/>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8" name="矩形 57">
              <a:extLst>
                <a:ext uri="{FF2B5EF4-FFF2-40B4-BE49-F238E27FC236}">
                  <a16:creationId xmlns:a16="http://schemas.microsoft.com/office/drawing/2014/main" id="{CB1EDACC-328B-C8FB-D244-82571CABC9F9}"/>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59" name="矩形 58">
              <a:extLst>
                <a:ext uri="{FF2B5EF4-FFF2-40B4-BE49-F238E27FC236}">
                  <a16:creationId xmlns:a16="http://schemas.microsoft.com/office/drawing/2014/main" id="{216B400D-F8A4-75BE-AE28-656229557656}"/>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60" name="矩形 59">
              <a:extLst>
                <a:ext uri="{FF2B5EF4-FFF2-40B4-BE49-F238E27FC236}">
                  <a16:creationId xmlns:a16="http://schemas.microsoft.com/office/drawing/2014/main" id="{FC5A731E-C9D2-518B-0040-CE1173A4247B}"/>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61" name="矩形 60">
              <a:extLst>
                <a:ext uri="{FF2B5EF4-FFF2-40B4-BE49-F238E27FC236}">
                  <a16:creationId xmlns:a16="http://schemas.microsoft.com/office/drawing/2014/main" id="{AAF5B2FC-A5AB-340C-AFC0-10736125DD3B}"/>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3546080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p:txBody>
          <a:bodyPr/>
          <a:lstStyle/>
          <a:p>
            <a:r>
              <a:rPr lang="zh-CN" altLang="en-US"/>
              <a:t>论文基本信息</a:t>
            </a:r>
          </a:p>
        </p:txBody>
      </p:sp>
      <p:sp>
        <p:nvSpPr>
          <p:cNvPr id="6" name="节编号"/>
          <p:cNvSpPr>
            <a:spLocks noGrp="1"/>
          </p:cNvSpPr>
          <p:nvPr>
            <p:ph type="body" sz="quarter" idx="13"/>
            <p:custDataLst>
              <p:tags r:id="rId3"/>
            </p:custDataLst>
          </p:nvPr>
        </p:nvSpPr>
        <p:spPr/>
        <p:txBody>
          <a:bodyPr/>
          <a:lstStyle/>
          <a:p>
            <a:r>
              <a:rPr lang="zh-CN" altLang="en-US"/>
              <a:t>01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B046D51-6182-99A9-47D9-44630D9CC915}"/>
              </a:ext>
            </a:extLst>
          </p:cNvPr>
          <p:cNvSpPr txBox="1"/>
          <p:nvPr/>
        </p:nvSpPr>
        <p:spPr>
          <a:xfrm>
            <a:off x="1584960" y="5027136"/>
            <a:ext cx="9601200" cy="1200329"/>
          </a:xfrm>
          <a:prstGeom prst="rect">
            <a:avLst/>
          </a:prstGeom>
          <a:noFill/>
        </p:spPr>
        <p:txBody>
          <a:bodyPr wrap="square">
            <a:spAutoFit/>
          </a:bodyPr>
          <a:lstStyle/>
          <a:p>
            <a:r>
              <a:rPr lang="zh-CN" altLang="en-US" b="0" i="0">
                <a:solidFill>
                  <a:srgbClr val="191B1F"/>
                </a:solidFill>
                <a:effectLst/>
                <a:latin typeface="-apple-system"/>
              </a:rPr>
              <a:t>局部意图标签是局部作战中的短期计划，包括在丛林或安全地点集合，撤退到附近的炮塔，或等待目标英雄，最后攻击目标。为了定义局部意图标签，将局部视图地图划分为</a:t>
            </a:r>
            <a:r>
              <a:rPr lang="zh-CN" altLang="en-US" b="0" i="0">
                <a:solidFill>
                  <a:srgbClr val="FF0000"/>
                </a:solidFill>
                <a:effectLst/>
                <a:latin typeface="-apple-system"/>
              </a:rPr>
              <a:t>细粒度</a:t>
            </a:r>
            <a:r>
              <a:rPr lang="zh-CN" altLang="en-US" b="0" i="0">
                <a:solidFill>
                  <a:srgbClr val="191B1F"/>
                </a:solidFill>
                <a:effectLst/>
                <a:latin typeface="-apple-system"/>
              </a:rPr>
              <a:t>的</a:t>
            </a:r>
            <a:r>
              <a:rPr lang="en-US" altLang="zh-CN" b="0" i="0">
                <a:solidFill>
                  <a:srgbClr val="191B1F"/>
                </a:solidFill>
                <a:effectLst/>
                <a:latin typeface="-apple-system"/>
              </a:rPr>
              <a:t>M×M</a:t>
            </a:r>
            <a:r>
              <a:rPr lang="zh-CN" altLang="en-US" b="0" i="0">
                <a:solidFill>
                  <a:srgbClr val="191B1F"/>
                </a:solidFill>
                <a:effectLst/>
                <a:latin typeface="-apple-system"/>
              </a:rPr>
              <a:t>区域（王者荣耀里定义</a:t>
            </a:r>
            <a:r>
              <a:rPr lang="en-US" altLang="zh-CN" b="0" i="0">
                <a:solidFill>
                  <a:srgbClr val="191B1F"/>
                </a:solidFill>
                <a:effectLst/>
                <a:latin typeface="-apple-system"/>
              </a:rPr>
              <a:t>M=12</a:t>
            </a:r>
            <a:r>
              <a:rPr lang="zh-CN" altLang="en-US" b="0" i="0">
                <a:solidFill>
                  <a:srgbClr val="191B1F"/>
                </a:solidFill>
                <a:effectLst/>
                <a:latin typeface="-apple-system"/>
              </a:rPr>
              <a:t>），其中每个局部区域的分辨率设计为大致等于英雄的物理边长度。</a:t>
            </a:r>
            <a:endParaRPr lang="en-US"/>
          </a:p>
        </p:txBody>
      </p:sp>
      <p:sp>
        <p:nvSpPr>
          <p:cNvPr id="20" name="文本框 19">
            <a:extLst>
              <a:ext uri="{FF2B5EF4-FFF2-40B4-BE49-F238E27FC236}">
                <a16:creationId xmlns:a16="http://schemas.microsoft.com/office/drawing/2014/main" id="{9D0851C7-8CB1-8E28-C390-132459CAB6C3}"/>
              </a:ext>
            </a:extLst>
          </p:cNvPr>
          <p:cNvSpPr txBox="1"/>
          <p:nvPr/>
        </p:nvSpPr>
        <p:spPr>
          <a:xfrm>
            <a:off x="633548" y="1321917"/>
            <a:ext cx="6096000" cy="369332"/>
          </a:xfrm>
          <a:prstGeom prst="rect">
            <a:avLst/>
          </a:prstGeom>
          <a:noFill/>
        </p:spPr>
        <p:txBody>
          <a:bodyPr wrap="square">
            <a:spAutoFit/>
          </a:bodyPr>
          <a:lstStyle/>
          <a:p>
            <a:r>
              <a:rPr lang="zh-CN" altLang="en-US" b="1" i="0">
                <a:solidFill>
                  <a:srgbClr val="191B1F"/>
                </a:solidFill>
                <a:effectLst/>
                <a:latin typeface="-apple-system"/>
              </a:rPr>
              <a:t>意图标签</a:t>
            </a:r>
            <a:r>
              <a:rPr lang="en-US" altLang="zh-CN" b="1" i="0">
                <a:solidFill>
                  <a:srgbClr val="191B1F"/>
                </a:solidFill>
                <a:effectLst/>
                <a:latin typeface="-apple-system"/>
              </a:rPr>
              <a:t>-</a:t>
            </a:r>
            <a:r>
              <a:rPr lang="zh-CN" altLang="en-US" b="1" i="0">
                <a:solidFill>
                  <a:srgbClr val="191B1F"/>
                </a:solidFill>
                <a:effectLst/>
                <a:latin typeface="-apple-system"/>
              </a:rPr>
              <a:t>局部意图标签</a:t>
            </a:r>
            <a:endParaRPr lang="en-US" b="1"/>
          </a:p>
        </p:txBody>
      </p:sp>
      <p:pic>
        <p:nvPicPr>
          <p:cNvPr id="8" name="图片 7">
            <a:extLst>
              <a:ext uri="{FF2B5EF4-FFF2-40B4-BE49-F238E27FC236}">
                <a16:creationId xmlns:a16="http://schemas.microsoft.com/office/drawing/2014/main" id="{E9F5E74A-70C0-45C1-BDD7-B53227D42733}"/>
              </a:ext>
            </a:extLst>
          </p:cNvPr>
          <p:cNvPicPr>
            <a:picLocks noChangeAspect="1"/>
          </p:cNvPicPr>
          <p:nvPr/>
        </p:nvPicPr>
        <p:blipFill>
          <a:blip r:embed="rId3"/>
          <a:stretch>
            <a:fillRect/>
          </a:stretch>
        </p:blipFill>
        <p:spPr>
          <a:xfrm>
            <a:off x="2884633" y="1918460"/>
            <a:ext cx="5574040" cy="2673863"/>
          </a:xfrm>
          <a:prstGeom prst="rect">
            <a:avLst/>
          </a:prstGeom>
        </p:spPr>
      </p:pic>
      <p:sp>
        <p:nvSpPr>
          <p:cNvPr id="39" name="矩形 38">
            <a:extLst>
              <a:ext uri="{FF2B5EF4-FFF2-40B4-BE49-F238E27FC236}">
                <a16:creationId xmlns:a16="http://schemas.microsoft.com/office/drawing/2014/main" id="{9D310089-11F0-FA41-427F-BE8EAB9E2EA3}"/>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40" name="矩形 39">
            <a:extLst>
              <a:ext uri="{FF2B5EF4-FFF2-40B4-BE49-F238E27FC236}">
                <a16:creationId xmlns:a16="http://schemas.microsoft.com/office/drawing/2014/main" id="{3315560F-58EE-0B7D-5191-CA1554C1F4A3}"/>
              </a:ext>
            </a:extLst>
          </p:cNvPr>
          <p:cNvSpPr/>
          <p:nvPr/>
        </p:nvSpPr>
        <p:spPr>
          <a:xfrm>
            <a:off x="6658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41" name="矩形 40">
            <a:extLst>
              <a:ext uri="{FF2B5EF4-FFF2-40B4-BE49-F238E27FC236}">
                <a16:creationId xmlns:a16="http://schemas.microsoft.com/office/drawing/2014/main" id="{AB9DD221-A1A7-1414-3388-F403CF0768E2}"/>
              </a:ext>
            </a:extLst>
          </p:cNvPr>
          <p:cNvSpPr/>
          <p:nvPr/>
        </p:nvSpPr>
        <p:spPr>
          <a:xfrm>
            <a:off x="4626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42" name="矩形 41">
            <a:extLst>
              <a:ext uri="{FF2B5EF4-FFF2-40B4-BE49-F238E27FC236}">
                <a16:creationId xmlns:a16="http://schemas.microsoft.com/office/drawing/2014/main" id="{6B7D6F8D-6474-FB7C-E844-CDD4594EEDDF}"/>
              </a:ext>
            </a:extLst>
          </p:cNvPr>
          <p:cNvSpPr/>
          <p:nvPr/>
        </p:nvSpPr>
        <p:spPr>
          <a:xfrm>
            <a:off x="2594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43" name="矩形 42">
            <a:extLst>
              <a:ext uri="{FF2B5EF4-FFF2-40B4-BE49-F238E27FC236}">
                <a16:creationId xmlns:a16="http://schemas.microsoft.com/office/drawing/2014/main" id="{E7FF3511-C89F-17AA-0BD9-CBE58416D94C}"/>
              </a:ext>
            </a:extLst>
          </p:cNvPr>
          <p:cNvSpPr/>
          <p:nvPr/>
        </p:nvSpPr>
        <p:spPr>
          <a:xfrm>
            <a:off x="562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sp>
        <p:nvSpPr>
          <p:cNvPr id="44" name="箭头: 下 43">
            <a:extLst>
              <a:ext uri="{FF2B5EF4-FFF2-40B4-BE49-F238E27FC236}">
                <a16:creationId xmlns:a16="http://schemas.microsoft.com/office/drawing/2014/main" id="{FA4CB3A9-CB8C-AEF3-15CB-7E2B7EBFCA10}"/>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BA639868-1D2F-1248-9E1B-63ED1F394B7A}"/>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46" name="组合 45">
            <a:extLst>
              <a:ext uri="{FF2B5EF4-FFF2-40B4-BE49-F238E27FC236}">
                <a16:creationId xmlns:a16="http://schemas.microsoft.com/office/drawing/2014/main" id="{0721563A-87C8-8BCF-0BE1-35AABC55D8F3}"/>
              </a:ext>
            </a:extLst>
          </p:cNvPr>
          <p:cNvGrpSpPr/>
          <p:nvPr/>
        </p:nvGrpSpPr>
        <p:grpSpPr>
          <a:xfrm>
            <a:off x="105722" y="65314"/>
            <a:ext cx="5522192" cy="416018"/>
            <a:chOff x="3280715" y="135783"/>
            <a:chExt cx="5839324" cy="398235"/>
          </a:xfrm>
        </p:grpSpPr>
        <p:sp>
          <p:nvSpPr>
            <p:cNvPr id="47" name="矩形 46">
              <a:extLst>
                <a:ext uri="{FF2B5EF4-FFF2-40B4-BE49-F238E27FC236}">
                  <a16:creationId xmlns:a16="http://schemas.microsoft.com/office/drawing/2014/main" id="{5A8FDEDF-CF58-4688-8396-500DB3B9CB72}"/>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48" name="矩形 47">
              <a:extLst>
                <a:ext uri="{FF2B5EF4-FFF2-40B4-BE49-F238E27FC236}">
                  <a16:creationId xmlns:a16="http://schemas.microsoft.com/office/drawing/2014/main" id="{485BB5F2-52FD-3C13-3B48-DC93570DB629}"/>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49" name="矩形 48">
              <a:extLst>
                <a:ext uri="{FF2B5EF4-FFF2-40B4-BE49-F238E27FC236}">
                  <a16:creationId xmlns:a16="http://schemas.microsoft.com/office/drawing/2014/main" id="{6C23B033-62CF-D29A-CE62-5134FDD2F98B}"/>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50" name="矩形 49">
              <a:extLst>
                <a:ext uri="{FF2B5EF4-FFF2-40B4-BE49-F238E27FC236}">
                  <a16:creationId xmlns:a16="http://schemas.microsoft.com/office/drawing/2014/main" id="{ACE06D0E-2D71-46E3-A71D-FF6FBC516003}"/>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51" name="矩形 50">
              <a:extLst>
                <a:ext uri="{FF2B5EF4-FFF2-40B4-BE49-F238E27FC236}">
                  <a16:creationId xmlns:a16="http://schemas.microsoft.com/office/drawing/2014/main" id="{15D21472-8EB3-5079-54D3-16E0AC3A6477}"/>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2040986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84AF7E8-67C1-13CB-A081-B33FB71DEC61}"/>
              </a:ext>
            </a:extLst>
          </p:cNvPr>
          <p:cNvSpPr txBox="1"/>
          <p:nvPr/>
        </p:nvSpPr>
        <p:spPr>
          <a:xfrm>
            <a:off x="524692" y="1348043"/>
            <a:ext cx="6096000" cy="369332"/>
          </a:xfrm>
          <a:prstGeom prst="rect">
            <a:avLst/>
          </a:prstGeom>
          <a:noFill/>
        </p:spPr>
        <p:txBody>
          <a:bodyPr wrap="square">
            <a:spAutoFit/>
          </a:bodyPr>
          <a:lstStyle/>
          <a:p>
            <a:r>
              <a:rPr lang="zh-CN" altLang="en-US" b="1" i="0">
                <a:solidFill>
                  <a:srgbClr val="191B1F"/>
                </a:solidFill>
                <a:effectLst/>
                <a:latin typeface="-apple-system"/>
              </a:rPr>
              <a:t>动作标签</a:t>
            </a:r>
            <a:endParaRPr lang="en-US"/>
          </a:p>
        </p:txBody>
      </p:sp>
      <p:sp>
        <p:nvSpPr>
          <p:cNvPr id="14" name="文本框 13">
            <a:extLst>
              <a:ext uri="{FF2B5EF4-FFF2-40B4-BE49-F238E27FC236}">
                <a16:creationId xmlns:a16="http://schemas.microsoft.com/office/drawing/2014/main" id="{4611D285-1401-7D3C-2F8D-7EC751DA3A5D}"/>
              </a:ext>
            </a:extLst>
          </p:cNvPr>
          <p:cNvSpPr txBox="1"/>
          <p:nvPr/>
        </p:nvSpPr>
        <p:spPr>
          <a:xfrm>
            <a:off x="644564" y="5771751"/>
            <a:ext cx="11342914" cy="646331"/>
          </a:xfrm>
          <a:prstGeom prst="rect">
            <a:avLst/>
          </a:prstGeom>
          <a:noFill/>
        </p:spPr>
        <p:txBody>
          <a:bodyPr wrap="square">
            <a:spAutoFit/>
          </a:bodyPr>
          <a:lstStyle/>
          <a:p>
            <a:r>
              <a:rPr lang="zh-CN" altLang="en-US" b="0" i="0">
                <a:solidFill>
                  <a:srgbClr val="060607"/>
                </a:solidFill>
                <a:effectLst/>
                <a:latin typeface="-apple-system"/>
              </a:rPr>
              <a:t>图片展示了一个游戏</a:t>
            </a:r>
            <a:r>
              <a:rPr lang="en-US" altLang="zh-CN" b="0" i="0">
                <a:solidFill>
                  <a:srgbClr val="060607"/>
                </a:solidFill>
                <a:effectLst/>
                <a:latin typeface="-apple-system"/>
              </a:rPr>
              <a:t>AI</a:t>
            </a:r>
            <a:r>
              <a:rPr lang="zh-CN" altLang="en-US" b="0" i="0">
                <a:solidFill>
                  <a:srgbClr val="060607"/>
                </a:solidFill>
                <a:effectLst/>
                <a:latin typeface="-apple-system"/>
              </a:rPr>
              <a:t>的动作标签层级结构（</a:t>
            </a:r>
            <a:r>
              <a:rPr lang="en-US" altLang="zh-CN" b="0" i="0">
                <a:solidFill>
                  <a:srgbClr val="060607"/>
                </a:solidFill>
                <a:effectLst/>
                <a:latin typeface="-apple-system"/>
              </a:rPr>
              <a:t>Hierarchical Action Labels</a:t>
            </a:r>
            <a:r>
              <a:rPr lang="zh-CN" altLang="en-US" b="0" i="0">
                <a:solidFill>
                  <a:srgbClr val="060607"/>
                </a:solidFill>
                <a:effectLst/>
                <a:latin typeface="-apple-system"/>
              </a:rPr>
              <a:t>），以及如何将这些动作标签映射到游戏中的具体操作。这个结构帮助</a:t>
            </a:r>
            <a:r>
              <a:rPr lang="en-US" altLang="zh-CN" b="0" i="0">
                <a:solidFill>
                  <a:srgbClr val="060607"/>
                </a:solidFill>
                <a:effectLst/>
                <a:latin typeface="-apple-system"/>
              </a:rPr>
              <a:t>AI</a:t>
            </a:r>
            <a:r>
              <a:rPr lang="zh-CN" altLang="en-US" b="0" i="0">
                <a:solidFill>
                  <a:srgbClr val="060607"/>
                </a:solidFill>
                <a:effectLst/>
                <a:latin typeface="-apple-system"/>
              </a:rPr>
              <a:t>理解并执行游戏中的各种动作。</a:t>
            </a:r>
            <a:endParaRPr lang="en-US"/>
          </a:p>
        </p:txBody>
      </p:sp>
      <p:pic>
        <p:nvPicPr>
          <p:cNvPr id="11" name="图片 10">
            <a:extLst>
              <a:ext uri="{FF2B5EF4-FFF2-40B4-BE49-F238E27FC236}">
                <a16:creationId xmlns:a16="http://schemas.microsoft.com/office/drawing/2014/main" id="{5CC39422-F737-AB71-8C43-49373EE869AC}"/>
              </a:ext>
            </a:extLst>
          </p:cNvPr>
          <p:cNvPicPr>
            <a:picLocks noChangeAspect="1"/>
          </p:cNvPicPr>
          <p:nvPr/>
        </p:nvPicPr>
        <p:blipFill>
          <a:blip r:embed="rId3"/>
          <a:stretch>
            <a:fillRect/>
          </a:stretch>
        </p:blipFill>
        <p:spPr>
          <a:xfrm>
            <a:off x="2337727" y="1783706"/>
            <a:ext cx="7096131" cy="3474859"/>
          </a:xfrm>
          <a:prstGeom prst="rect">
            <a:avLst/>
          </a:prstGeom>
        </p:spPr>
      </p:pic>
      <p:sp>
        <p:nvSpPr>
          <p:cNvPr id="23" name="矩形 22">
            <a:extLst>
              <a:ext uri="{FF2B5EF4-FFF2-40B4-BE49-F238E27FC236}">
                <a16:creationId xmlns:a16="http://schemas.microsoft.com/office/drawing/2014/main" id="{6E67A90F-8956-C9E4-2A3B-0236155F60B9}"/>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25" name="矩形 24">
            <a:extLst>
              <a:ext uri="{FF2B5EF4-FFF2-40B4-BE49-F238E27FC236}">
                <a16:creationId xmlns:a16="http://schemas.microsoft.com/office/drawing/2014/main" id="{2572A47D-366C-3144-AEFB-8673C862E251}"/>
              </a:ext>
            </a:extLst>
          </p:cNvPr>
          <p:cNvSpPr/>
          <p:nvPr/>
        </p:nvSpPr>
        <p:spPr>
          <a:xfrm>
            <a:off x="6658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26" name="矩形 25">
            <a:extLst>
              <a:ext uri="{FF2B5EF4-FFF2-40B4-BE49-F238E27FC236}">
                <a16:creationId xmlns:a16="http://schemas.microsoft.com/office/drawing/2014/main" id="{C6C5B2EC-2F73-23DF-22E3-49078BFAEE4B}"/>
              </a:ext>
            </a:extLst>
          </p:cNvPr>
          <p:cNvSpPr/>
          <p:nvPr/>
        </p:nvSpPr>
        <p:spPr>
          <a:xfrm>
            <a:off x="4626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27" name="矩形 26">
            <a:extLst>
              <a:ext uri="{FF2B5EF4-FFF2-40B4-BE49-F238E27FC236}">
                <a16:creationId xmlns:a16="http://schemas.microsoft.com/office/drawing/2014/main" id="{2E1E6682-EBB8-5BB3-D0E4-F5C064250E2E}"/>
              </a:ext>
            </a:extLst>
          </p:cNvPr>
          <p:cNvSpPr/>
          <p:nvPr/>
        </p:nvSpPr>
        <p:spPr>
          <a:xfrm>
            <a:off x="2594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28" name="矩形 27">
            <a:extLst>
              <a:ext uri="{FF2B5EF4-FFF2-40B4-BE49-F238E27FC236}">
                <a16:creationId xmlns:a16="http://schemas.microsoft.com/office/drawing/2014/main" id="{2189A553-EB2A-6AB7-309E-6B4F9EBB929C}"/>
              </a:ext>
            </a:extLst>
          </p:cNvPr>
          <p:cNvSpPr/>
          <p:nvPr/>
        </p:nvSpPr>
        <p:spPr>
          <a:xfrm>
            <a:off x="562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sp>
        <p:nvSpPr>
          <p:cNvPr id="29" name="箭头: 下 28">
            <a:extLst>
              <a:ext uri="{FF2B5EF4-FFF2-40B4-BE49-F238E27FC236}">
                <a16:creationId xmlns:a16="http://schemas.microsoft.com/office/drawing/2014/main" id="{06BC836F-6FBF-0139-0301-9C7F5952F85C}"/>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51510C18-2365-304B-3B58-5AFE4383E27F}"/>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31" name="组合 30">
            <a:extLst>
              <a:ext uri="{FF2B5EF4-FFF2-40B4-BE49-F238E27FC236}">
                <a16:creationId xmlns:a16="http://schemas.microsoft.com/office/drawing/2014/main" id="{52015D1A-3682-7342-168A-278AA1DBD04F}"/>
              </a:ext>
            </a:extLst>
          </p:cNvPr>
          <p:cNvGrpSpPr/>
          <p:nvPr/>
        </p:nvGrpSpPr>
        <p:grpSpPr>
          <a:xfrm>
            <a:off x="105722" y="65314"/>
            <a:ext cx="5522192" cy="416018"/>
            <a:chOff x="3280715" y="135783"/>
            <a:chExt cx="5839324" cy="398235"/>
          </a:xfrm>
        </p:grpSpPr>
        <p:sp>
          <p:nvSpPr>
            <p:cNvPr id="32" name="矩形 31">
              <a:extLst>
                <a:ext uri="{FF2B5EF4-FFF2-40B4-BE49-F238E27FC236}">
                  <a16:creationId xmlns:a16="http://schemas.microsoft.com/office/drawing/2014/main" id="{733CEA4C-309E-E687-A66F-E7DEF7A5543B}"/>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33" name="矩形 32">
              <a:extLst>
                <a:ext uri="{FF2B5EF4-FFF2-40B4-BE49-F238E27FC236}">
                  <a16:creationId xmlns:a16="http://schemas.microsoft.com/office/drawing/2014/main" id="{65F70334-48A1-79AB-AE04-6F9CCE15A178}"/>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34" name="矩形 33">
              <a:extLst>
                <a:ext uri="{FF2B5EF4-FFF2-40B4-BE49-F238E27FC236}">
                  <a16:creationId xmlns:a16="http://schemas.microsoft.com/office/drawing/2014/main" id="{8EBE0549-6759-C2D9-E274-9FE772B8E01F}"/>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35" name="矩形 34">
              <a:extLst>
                <a:ext uri="{FF2B5EF4-FFF2-40B4-BE49-F238E27FC236}">
                  <a16:creationId xmlns:a16="http://schemas.microsoft.com/office/drawing/2014/main" id="{7A2E18A3-41FC-2BC3-065F-38ADE1924097}"/>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36" name="矩形 35">
              <a:extLst>
                <a:ext uri="{FF2B5EF4-FFF2-40B4-BE49-F238E27FC236}">
                  <a16:creationId xmlns:a16="http://schemas.microsoft.com/office/drawing/2014/main" id="{E5357163-C691-E12C-CF4E-273AB00E0E58}"/>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2075678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38A0298-C333-C8A6-235E-96BDB68CD047}"/>
              </a:ext>
            </a:extLst>
          </p:cNvPr>
          <p:cNvSpPr txBox="1"/>
          <p:nvPr/>
        </p:nvSpPr>
        <p:spPr>
          <a:xfrm>
            <a:off x="443412" y="1602043"/>
            <a:ext cx="6096000" cy="369332"/>
          </a:xfrm>
          <a:prstGeom prst="rect">
            <a:avLst/>
          </a:prstGeom>
          <a:noFill/>
        </p:spPr>
        <p:txBody>
          <a:bodyPr wrap="square">
            <a:spAutoFit/>
          </a:bodyPr>
          <a:lstStyle/>
          <a:p>
            <a:r>
              <a:rPr lang="zh-CN" altLang="en-US" b="1" i="0">
                <a:solidFill>
                  <a:srgbClr val="191B1F"/>
                </a:solidFill>
                <a:effectLst/>
                <a:latin typeface="-apple-system"/>
              </a:rPr>
              <a:t>动作标签</a:t>
            </a:r>
            <a:endParaRPr lang="en-US"/>
          </a:p>
        </p:txBody>
      </p:sp>
      <p:pic>
        <p:nvPicPr>
          <p:cNvPr id="12" name="图片 11">
            <a:extLst>
              <a:ext uri="{FF2B5EF4-FFF2-40B4-BE49-F238E27FC236}">
                <a16:creationId xmlns:a16="http://schemas.microsoft.com/office/drawing/2014/main" id="{BF700B55-A5EC-3F03-F0FF-0733CC500D41}"/>
              </a:ext>
            </a:extLst>
          </p:cNvPr>
          <p:cNvPicPr>
            <a:picLocks noChangeAspect="1"/>
          </p:cNvPicPr>
          <p:nvPr/>
        </p:nvPicPr>
        <p:blipFill>
          <a:blip r:embed="rId3"/>
          <a:stretch>
            <a:fillRect/>
          </a:stretch>
        </p:blipFill>
        <p:spPr>
          <a:xfrm>
            <a:off x="443792" y="2014347"/>
            <a:ext cx="11343660" cy="3939622"/>
          </a:xfrm>
          <a:prstGeom prst="rect">
            <a:avLst/>
          </a:prstGeom>
        </p:spPr>
      </p:pic>
      <p:sp>
        <p:nvSpPr>
          <p:cNvPr id="21" name="矩形 20">
            <a:extLst>
              <a:ext uri="{FF2B5EF4-FFF2-40B4-BE49-F238E27FC236}">
                <a16:creationId xmlns:a16="http://schemas.microsoft.com/office/drawing/2014/main" id="{74B0B3DA-48CC-82C6-D30C-EDB1BC372F3F}"/>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23" name="矩形 22">
            <a:extLst>
              <a:ext uri="{FF2B5EF4-FFF2-40B4-BE49-F238E27FC236}">
                <a16:creationId xmlns:a16="http://schemas.microsoft.com/office/drawing/2014/main" id="{D55661A8-7E0D-B9D2-96E5-11EBEDF39D32}"/>
              </a:ext>
            </a:extLst>
          </p:cNvPr>
          <p:cNvSpPr/>
          <p:nvPr/>
        </p:nvSpPr>
        <p:spPr>
          <a:xfrm>
            <a:off x="6658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24" name="矩形 23">
            <a:extLst>
              <a:ext uri="{FF2B5EF4-FFF2-40B4-BE49-F238E27FC236}">
                <a16:creationId xmlns:a16="http://schemas.microsoft.com/office/drawing/2014/main" id="{984E803E-66B0-84AB-5FAE-69133FF9D34E}"/>
              </a:ext>
            </a:extLst>
          </p:cNvPr>
          <p:cNvSpPr/>
          <p:nvPr/>
        </p:nvSpPr>
        <p:spPr>
          <a:xfrm>
            <a:off x="4626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25" name="矩形 24">
            <a:extLst>
              <a:ext uri="{FF2B5EF4-FFF2-40B4-BE49-F238E27FC236}">
                <a16:creationId xmlns:a16="http://schemas.microsoft.com/office/drawing/2014/main" id="{DFE28230-B513-5181-426E-228953F48E07}"/>
              </a:ext>
            </a:extLst>
          </p:cNvPr>
          <p:cNvSpPr/>
          <p:nvPr/>
        </p:nvSpPr>
        <p:spPr>
          <a:xfrm>
            <a:off x="2594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26" name="矩形 25">
            <a:extLst>
              <a:ext uri="{FF2B5EF4-FFF2-40B4-BE49-F238E27FC236}">
                <a16:creationId xmlns:a16="http://schemas.microsoft.com/office/drawing/2014/main" id="{D1CD5A68-B976-D2AB-39BF-2C711F6274C8}"/>
              </a:ext>
            </a:extLst>
          </p:cNvPr>
          <p:cNvSpPr/>
          <p:nvPr/>
        </p:nvSpPr>
        <p:spPr>
          <a:xfrm>
            <a:off x="562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sp>
        <p:nvSpPr>
          <p:cNvPr id="27" name="箭头: 下 26">
            <a:extLst>
              <a:ext uri="{FF2B5EF4-FFF2-40B4-BE49-F238E27FC236}">
                <a16:creationId xmlns:a16="http://schemas.microsoft.com/office/drawing/2014/main" id="{F638F7AA-6C74-5121-9005-1D8157376473}"/>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8C978356-ECEC-FC61-1D88-335954A63BF5}"/>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29" name="组合 28">
            <a:extLst>
              <a:ext uri="{FF2B5EF4-FFF2-40B4-BE49-F238E27FC236}">
                <a16:creationId xmlns:a16="http://schemas.microsoft.com/office/drawing/2014/main" id="{5CDD0501-1EB0-4658-7CB6-5C8FD4CCEBDF}"/>
              </a:ext>
            </a:extLst>
          </p:cNvPr>
          <p:cNvGrpSpPr/>
          <p:nvPr/>
        </p:nvGrpSpPr>
        <p:grpSpPr>
          <a:xfrm>
            <a:off x="105722" y="65314"/>
            <a:ext cx="5522192" cy="416018"/>
            <a:chOff x="3280715" y="135783"/>
            <a:chExt cx="5839324" cy="398235"/>
          </a:xfrm>
        </p:grpSpPr>
        <p:sp>
          <p:nvSpPr>
            <p:cNvPr id="30" name="矩形 29">
              <a:extLst>
                <a:ext uri="{FF2B5EF4-FFF2-40B4-BE49-F238E27FC236}">
                  <a16:creationId xmlns:a16="http://schemas.microsoft.com/office/drawing/2014/main" id="{7B6FF195-DC00-97D0-BDAD-CD450EA37042}"/>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31" name="矩形 30">
              <a:extLst>
                <a:ext uri="{FF2B5EF4-FFF2-40B4-BE49-F238E27FC236}">
                  <a16:creationId xmlns:a16="http://schemas.microsoft.com/office/drawing/2014/main" id="{8F472B00-421F-904D-D205-E3056CFF28F7}"/>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32" name="矩形 31">
              <a:extLst>
                <a:ext uri="{FF2B5EF4-FFF2-40B4-BE49-F238E27FC236}">
                  <a16:creationId xmlns:a16="http://schemas.microsoft.com/office/drawing/2014/main" id="{6DED15FE-D561-53E8-A8C1-EA6F9304A6CD}"/>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33" name="矩形 32">
              <a:extLst>
                <a:ext uri="{FF2B5EF4-FFF2-40B4-BE49-F238E27FC236}">
                  <a16:creationId xmlns:a16="http://schemas.microsoft.com/office/drawing/2014/main" id="{F10A4EE6-EA18-D0F6-050E-ED905949F664}"/>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34" name="矩形 33">
              <a:extLst>
                <a:ext uri="{FF2B5EF4-FFF2-40B4-BE49-F238E27FC236}">
                  <a16:creationId xmlns:a16="http://schemas.microsoft.com/office/drawing/2014/main" id="{C657E65E-8534-1765-825F-EEDD46BF6D0C}"/>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2162684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0FE38A3-CA88-448F-904C-0D74CE520F2F}"/>
              </a:ext>
            </a:extLst>
          </p:cNvPr>
          <p:cNvPicPr>
            <a:picLocks noChangeAspect="1"/>
          </p:cNvPicPr>
          <p:nvPr/>
        </p:nvPicPr>
        <p:blipFill>
          <a:blip r:embed="rId3"/>
          <a:stretch>
            <a:fillRect/>
          </a:stretch>
        </p:blipFill>
        <p:spPr>
          <a:xfrm>
            <a:off x="2085056" y="1454311"/>
            <a:ext cx="6865904" cy="3578900"/>
          </a:xfrm>
          <a:prstGeom prst="rect">
            <a:avLst/>
          </a:prstGeom>
        </p:spPr>
      </p:pic>
      <p:sp>
        <p:nvSpPr>
          <p:cNvPr id="5" name="文本框 4">
            <a:extLst>
              <a:ext uri="{FF2B5EF4-FFF2-40B4-BE49-F238E27FC236}">
                <a16:creationId xmlns:a16="http://schemas.microsoft.com/office/drawing/2014/main" id="{7D5AE1AF-10B3-24E4-4FD2-7CA90AF2CA39}"/>
              </a:ext>
            </a:extLst>
          </p:cNvPr>
          <p:cNvSpPr txBox="1"/>
          <p:nvPr/>
        </p:nvSpPr>
        <p:spPr>
          <a:xfrm>
            <a:off x="1453214" y="5679520"/>
            <a:ext cx="9429750" cy="646331"/>
          </a:xfrm>
          <a:prstGeom prst="rect">
            <a:avLst/>
          </a:prstGeom>
          <a:noFill/>
        </p:spPr>
        <p:txBody>
          <a:bodyPr wrap="square">
            <a:spAutoFit/>
          </a:bodyPr>
          <a:lstStyle/>
          <a:p>
            <a:r>
              <a:rPr lang="zh-CN" altLang="en-US" b="0" i="0">
                <a:solidFill>
                  <a:srgbClr val="060607"/>
                </a:solidFill>
                <a:effectLst/>
                <a:latin typeface="-apple-system"/>
              </a:rPr>
              <a:t>图展示了</a:t>
            </a:r>
            <a:r>
              <a:rPr lang="en-US" altLang="zh-CN" b="0" i="0">
                <a:solidFill>
                  <a:srgbClr val="060607"/>
                </a:solidFill>
                <a:effectLst/>
                <a:latin typeface="-apple-system"/>
              </a:rPr>
              <a:t>JueWu-SL AI</a:t>
            </a:r>
            <a:r>
              <a:rPr lang="zh-CN" altLang="en-US" b="0" i="0">
                <a:solidFill>
                  <a:srgbClr val="060607"/>
                </a:solidFill>
                <a:effectLst/>
                <a:latin typeface="-apple-system"/>
              </a:rPr>
              <a:t>程序中使用的多模态特征提取方法。多模态特征提取是将游戏中的不同信息转换为可以被神经网络处理的格式。</a:t>
            </a:r>
            <a:endParaRPr lang="en-US"/>
          </a:p>
        </p:txBody>
      </p:sp>
      <p:sp>
        <p:nvSpPr>
          <p:cNvPr id="11" name="矩形 10">
            <a:extLst>
              <a:ext uri="{FF2B5EF4-FFF2-40B4-BE49-F238E27FC236}">
                <a16:creationId xmlns:a16="http://schemas.microsoft.com/office/drawing/2014/main" id="{73218998-91D8-E085-B7B6-D466BB0D959D}"/>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13" name="矩形 12">
            <a:extLst>
              <a:ext uri="{FF2B5EF4-FFF2-40B4-BE49-F238E27FC236}">
                <a16:creationId xmlns:a16="http://schemas.microsoft.com/office/drawing/2014/main" id="{98AE85F6-1351-B0B3-7EF1-29B59ECFF618}"/>
              </a:ext>
            </a:extLst>
          </p:cNvPr>
          <p:cNvSpPr/>
          <p:nvPr/>
        </p:nvSpPr>
        <p:spPr>
          <a:xfrm>
            <a:off x="6658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14" name="矩形 13">
            <a:extLst>
              <a:ext uri="{FF2B5EF4-FFF2-40B4-BE49-F238E27FC236}">
                <a16:creationId xmlns:a16="http://schemas.microsoft.com/office/drawing/2014/main" id="{F29E8F50-2C8E-AD64-4085-A5E4D5ACF1B4}"/>
              </a:ext>
            </a:extLst>
          </p:cNvPr>
          <p:cNvSpPr/>
          <p:nvPr/>
        </p:nvSpPr>
        <p:spPr>
          <a:xfrm>
            <a:off x="4626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15" name="矩形 14">
            <a:extLst>
              <a:ext uri="{FF2B5EF4-FFF2-40B4-BE49-F238E27FC236}">
                <a16:creationId xmlns:a16="http://schemas.microsoft.com/office/drawing/2014/main" id="{54E2617E-879C-745D-0970-E81522E39F22}"/>
              </a:ext>
            </a:extLst>
          </p:cNvPr>
          <p:cNvSpPr/>
          <p:nvPr/>
        </p:nvSpPr>
        <p:spPr>
          <a:xfrm>
            <a:off x="2594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16" name="矩形 15">
            <a:extLst>
              <a:ext uri="{FF2B5EF4-FFF2-40B4-BE49-F238E27FC236}">
                <a16:creationId xmlns:a16="http://schemas.microsoft.com/office/drawing/2014/main" id="{1191DD06-3038-EF92-BE63-64C9EFAAB992}"/>
              </a:ext>
            </a:extLst>
          </p:cNvPr>
          <p:cNvSpPr/>
          <p:nvPr/>
        </p:nvSpPr>
        <p:spPr>
          <a:xfrm>
            <a:off x="562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sp>
        <p:nvSpPr>
          <p:cNvPr id="17" name="箭头: 下 16">
            <a:extLst>
              <a:ext uri="{FF2B5EF4-FFF2-40B4-BE49-F238E27FC236}">
                <a16:creationId xmlns:a16="http://schemas.microsoft.com/office/drawing/2014/main" id="{BCD9B286-4E9A-C1ED-0A3F-401839690EC4}"/>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89E43359-3F1B-E21B-19B5-BD0E86CE9BFF}"/>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19" name="组合 18">
            <a:extLst>
              <a:ext uri="{FF2B5EF4-FFF2-40B4-BE49-F238E27FC236}">
                <a16:creationId xmlns:a16="http://schemas.microsoft.com/office/drawing/2014/main" id="{460E329C-7717-0832-3C74-6C9321533606}"/>
              </a:ext>
            </a:extLst>
          </p:cNvPr>
          <p:cNvGrpSpPr/>
          <p:nvPr/>
        </p:nvGrpSpPr>
        <p:grpSpPr>
          <a:xfrm>
            <a:off x="105722" y="65314"/>
            <a:ext cx="5522192" cy="416018"/>
            <a:chOff x="3280715" y="135783"/>
            <a:chExt cx="5839324" cy="398235"/>
          </a:xfrm>
        </p:grpSpPr>
        <p:sp>
          <p:nvSpPr>
            <p:cNvPr id="20" name="矩形 19">
              <a:extLst>
                <a:ext uri="{FF2B5EF4-FFF2-40B4-BE49-F238E27FC236}">
                  <a16:creationId xmlns:a16="http://schemas.microsoft.com/office/drawing/2014/main" id="{F0698264-E032-6356-1417-C1258AB05E7C}"/>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21" name="矩形 20">
              <a:extLst>
                <a:ext uri="{FF2B5EF4-FFF2-40B4-BE49-F238E27FC236}">
                  <a16:creationId xmlns:a16="http://schemas.microsoft.com/office/drawing/2014/main" id="{DB194857-209D-1E77-8C7E-3195C7EE5EB7}"/>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22" name="矩形 21">
              <a:extLst>
                <a:ext uri="{FF2B5EF4-FFF2-40B4-BE49-F238E27FC236}">
                  <a16:creationId xmlns:a16="http://schemas.microsoft.com/office/drawing/2014/main" id="{C1C60031-ADAA-5B8F-86F4-891E563FB076}"/>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23" name="矩形 22">
              <a:extLst>
                <a:ext uri="{FF2B5EF4-FFF2-40B4-BE49-F238E27FC236}">
                  <a16:creationId xmlns:a16="http://schemas.microsoft.com/office/drawing/2014/main" id="{242C1B99-5D50-4E51-9369-0C2ADEE08305}"/>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24" name="矩形 23">
              <a:extLst>
                <a:ext uri="{FF2B5EF4-FFF2-40B4-BE49-F238E27FC236}">
                  <a16:creationId xmlns:a16="http://schemas.microsoft.com/office/drawing/2014/main" id="{C8C2EB12-991B-1F6E-B89E-7FEAC87577EB}"/>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3978554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C666A41-F629-7C8D-7A63-C9FFD0491106}"/>
              </a:ext>
            </a:extLst>
          </p:cNvPr>
          <p:cNvSpPr/>
          <p:nvPr/>
        </p:nvSpPr>
        <p:spPr>
          <a:xfrm flipV="1">
            <a:off x="558800" y="721360"/>
            <a:ext cx="8107680" cy="71306"/>
          </a:xfrm>
          <a:prstGeom prst="rect">
            <a:avLst/>
          </a:prstGeom>
          <a:solidFill>
            <a:srgbClr val="008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sp>
        <p:nvSpPr>
          <p:cNvPr id="10" name="箭头: 下 9">
            <a:extLst>
              <a:ext uri="{FF2B5EF4-FFF2-40B4-BE49-F238E27FC236}">
                <a16:creationId xmlns:a16="http://schemas.microsoft.com/office/drawing/2014/main" id="{08F44F64-FAD8-81AE-97A4-DD75106413B0}"/>
              </a:ext>
            </a:extLst>
          </p:cNvPr>
          <p:cNvSpPr/>
          <p:nvPr/>
        </p:nvSpPr>
        <p:spPr>
          <a:xfrm>
            <a:off x="3840480" y="518160"/>
            <a:ext cx="314960" cy="182880"/>
          </a:xfrm>
          <a:prstGeom prst="downArrow">
            <a:avLst/>
          </a:prstGeom>
          <a:solidFill>
            <a:srgbClr val="0263A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9E5FF30F-2678-6022-E9B6-5C30CCB5325F}"/>
              </a:ext>
            </a:extLst>
          </p:cNvPr>
          <p:cNvSpPr/>
          <p:nvPr/>
        </p:nvSpPr>
        <p:spPr>
          <a:xfrm>
            <a:off x="6658922" y="817154"/>
            <a:ext cx="2007558" cy="341086"/>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cs typeface="+mn-ea"/>
              </a:rPr>
              <a:t>Model</a:t>
            </a:r>
          </a:p>
        </p:txBody>
      </p:sp>
      <p:sp>
        <p:nvSpPr>
          <p:cNvPr id="12" name="矩形 11">
            <a:extLst>
              <a:ext uri="{FF2B5EF4-FFF2-40B4-BE49-F238E27FC236}">
                <a16:creationId xmlns:a16="http://schemas.microsoft.com/office/drawing/2014/main" id="{8E26753A-DF3B-47A7-096F-FBAD9CAEE67E}"/>
              </a:ext>
            </a:extLst>
          </p:cNvPr>
          <p:cNvSpPr/>
          <p:nvPr/>
        </p:nvSpPr>
        <p:spPr>
          <a:xfrm>
            <a:off x="4626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cs typeface="+mn-ea"/>
              </a:rPr>
              <a:t>Multimodal Features</a:t>
            </a:r>
          </a:p>
        </p:txBody>
      </p:sp>
      <p:sp>
        <p:nvSpPr>
          <p:cNvPr id="13" name="矩形 12">
            <a:extLst>
              <a:ext uri="{FF2B5EF4-FFF2-40B4-BE49-F238E27FC236}">
                <a16:creationId xmlns:a16="http://schemas.microsoft.com/office/drawing/2014/main" id="{60B57B09-F16A-FDB9-5C6F-34448D551A5C}"/>
              </a:ext>
            </a:extLst>
          </p:cNvPr>
          <p:cNvSpPr/>
          <p:nvPr/>
        </p:nvSpPr>
        <p:spPr>
          <a:xfrm>
            <a:off x="2594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Hierarchical Action Design for Micromanagement</a:t>
            </a:r>
          </a:p>
        </p:txBody>
      </p:sp>
      <p:sp>
        <p:nvSpPr>
          <p:cNvPr id="14" name="矩形 13">
            <a:extLst>
              <a:ext uri="{FF2B5EF4-FFF2-40B4-BE49-F238E27FC236}">
                <a16:creationId xmlns:a16="http://schemas.microsoft.com/office/drawing/2014/main" id="{B5110115-8C05-2F28-83EC-4F1BDDCB5C31}"/>
              </a:ext>
            </a:extLst>
          </p:cNvPr>
          <p:cNvSpPr/>
          <p:nvPr/>
        </p:nvSpPr>
        <p:spPr>
          <a:xfrm>
            <a:off x="562922" y="817154"/>
            <a:ext cx="2007558" cy="341086"/>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solidFill>
                <a:cs typeface="+mn-ea"/>
              </a:rPr>
              <a:t>Multiview Intents for Macro-strategy</a:t>
            </a:r>
          </a:p>
        </p:txBody>
      </p:sp>
      <p:pic>
        <p:nvPicPr>
          <p:cNvPr id="28" name="图片 27">
            <a:extLst>
              <a:ext uri="{FF2B5EF4-FFF2-40B4-BE49-F238E27FC236}">
                <a16:creationId xmlns:a16="http://schemas.microsoft.com/office/drawing/2014/main" id="{2EFEAC37-A864-57DF-6BD0-9925ACA41D35}"/>
              </a:ext>
            </a:extLst>
          </p:cNvPr>
          <p:cNvPicPr>
            <a:picLocks noChangeAspect="1"/>
          </p:cNvPicPr>
          <p:nvPr/>
        </p:nvPicPr>
        <p:blipFill>
          <a:blip r:embed="rId3"/>
          <a:stretch>
            <a:fillRect/>
          </a:stretch>
        </p:blipFill>
        <p:spPr>
          <a:xfrm>
            <a:off x="2723515" y="2146617"/>
            <a:ext cx="1543050" cy="390525"/>
          </a:xfrm>
          <a:prstGeom prst="rect">
            <a:avLst/>
          </a:prstGeom>
        </p:spPr>
      </p:pic>
      <p:pic>
        <p:nvPicPr>
          <p:cNvPr id="30" name="图片 29">
            <a:extLst>
              <a:ext uri="{FF2B5EF4-FFF2-40B4-BE49-F238E27FC236}">
                <a16:creationId xmlns:a16="http://schemas.microsoft.com/office/drawing/2014/main" id="{7AC731CD-24A5-4576-5F61-B0D176E21506}"/>
              </a:ext>
            </a:extLst>
          </p:cNvPr>
          <p:cNvPicPr>
            <a:picLocks noChangeAspect="1"/>
          </p:cNvPicPr>
          <p:nvPr/>
        </p:nvPicPr>
        <p:blipFill>
          <a:blip r:embed="rId4"/>
          <a:stretch>
            <a:fillRect/>
          </a:stretch>
        </p:blipFill>
        <p:spPr>
          <a:xfrm>
            <a:off x="4644072" y="2118042"/>
            <a:ext cx="2009775" cy="447675"/>
          </a:xfrm>
          <a:prstGeom prst="rect">
            <a:avLst/>
          </a:prstGeom>
        </p:spPr>
      </p:pic>
      <p:pic>
        <p:nvPicPr>
          <p:cNvPr id="32" name="图片 31">
            <a:extLst>
              <a:ext uri="{FF2B5EF4-FFF2-40B4-BE49-F238E27FC236}">
                <a16:creationId xmlns:a16="http://schemas.microsoft.com/office/drawing/2014/main" id="{E0D84208-9532-C3B2-B32C-58EE8522F9EB}"/>
              </a:ext>
            </a:extLst>
          </p:cNvPr>
          <p:cNvPicPr>
            <a:picLocks noChangeAspect="1"/>
          </p:cNvPicPr>
          <p:nvPr/>
        </p:nvPicPr>
        <p:blipFill>
          <a:blip r:embed="rId5"/>
          <a:stretch>
            <a:fillRect/>
          </a:stretch>
        </p:blipFill>
        <p:spPr>
          <a:xfrm>
            <a:off x="6933882" y="2203767"/>
            <a:ext cx="1514475" cy="276225"/>
          </a:xfrm>
          <a:prstGeom prst="rect">
            <a:avLst/>
          </a:prstGeom>
        </p:spPr>
      </p:pic>
      <p:pic>
        <p:nvPicPr>
          <p:cNvPr id="34" name="图片 33">
            <a:extLst>
              <a:ext uri="{FF2B5EF4-FFF2-40B4-BE49-F238E27FC236}">
                <a16:creationId xmlns:a16="http://schemas.microsoft.com/office/drawing/2014/main" id="{5F02B1BF-8F47-3219-A595-48EBCEE38609}"/>
              </a:ext>
            </a:extLst>
          </p:cNvPr>
          <p:cNvPicPr>
            <a:picLocks noChangeAspect="1"/>
          </p:cNvPicPr>
          <p:nvPr/>
        </p:nvPicPr>
        <p:blipFill>
          <a:blip r:embed="rId6"/>
          <a:srcRect t="10000" b="12963"/>
          <a:stretch/>
        </p:blipFill>
        <p:spPr>
          <a:xfrm>
            <a:off x="3497580" y="2763520"/>
            <a:ext cx="990600" cy="264160"/>
          </a:xfrm>
          <a:prstGeom prst="rect">
            <a:avLst/>
          </a:prstGeom>
        </p:spPr>
      </p:pic>
      <p:pic>
        <p:nvPicPr>
          <p:cNvPr id="36" name="图片 35">
            <a:extLst>
              <a:ext uri="{FF2B5EF4-FFF2-40B4-BE49-F238E27FC236}">
                <a16:creationId xmlns:a16="http://schemas.microsoft.com/office/drawing/2014/main" id="{2B5016B7-C577-CBBF-BE47-718E5C0D4F4F}"/>
              </a:ext>
            </a:extLst>
          </p:cNvPr>
          <p:cNvPicPr>
            <a:picLocks noChangeAspect="1"/>
          </p:cNvPicPr>
          <p:nvPr/>
        </p:nvPicPr>
        <p:blipFill>
          <a:blip r:embed="rId7"/>
          <a:stretch>
            <a:fillRect/>
          </a:stretch>
        </p:blipFill>
        <p:spPr>
          <a:xfrm>
            <a:off x="4717732" y="2772727"/>
            <a:ext cx="866775" cy="276225"/>
          </a:xfrm>
          <a:prstGeom prst="rect">
            <a:avLst/>
          </a:prstGeom>
        </p:spPr>
      </p:pic>
      <p:pic>
        <p:nvPicPr>
          <p:cNvPr id="38" name="图片 37">
            <a:extLst>
              <a:ext uri="{FF2B5EF4-FFF2-40B4-BE49-F238E27FC236}">
                <a16:creationId xmlns:a16="http://schemas.microsoft.com/office/drawing/2014/main" id="{4E46F158-B6DD-1DEF-B313-2E80DC58244A}"/>
              </a:ext>
            </a:extLst>
          </p:cNvPr>
          <p:cNvPicPr>
            <a:picLocks noChangeAspect="1"/>
          </p:cNvPicPr>
          <p:nvPr/>
        </p:nvPicPr>
        <p:blipFill>
          <a:blip r:embed="rId8"/>
          <a:stretch>
            <a:fillRect/>
          </a:stretch>
        </p:blipFill>
        <p:spPr>
          <a:xfrm>
            <a:off x="3941127" y="3063557"/>
            <a:ext cx="3781425" cy="771525"/>
          </a:xfrm>
          <a:prstGeom prst="rect">
            <a:avLst/>
          </a:prstGeom>
        </p:spPr>
      </p:pic>
      <p:pic>
        <p:nvPicPr>
          <p:cNvPr id="39" name="图片 38">
            <a:extLst>
              <a:ext uri="{FF2B5EF4-FFF2-40B4-BE49-F238E27FC236}">
                <a16:creationId xmlns:a16="http://schemas.microsoft.com/office/drawing/2014/main" id="{5DAAFDE8-8784-FCF4-DDC3-2DC1FF625256}"/>
              </a:ext>
            </a:extLst>
          </p:cNvPr>
          <p:cNvPicPr>
            <a:picLocks noChangeAspect="1"/>
          </p:cNvPicPr>
          <p:nvPr/>
        </p:nvPicPr>
        <p:blipFill>
          <a:blip r:embed="rId9"/>
          <a:stretch>
            <a:fillRect/>
          </a:stretch>
        </p:blipFill>
        <p:spPr>
          <a:xfrm>
            <a:off x="4034851" y="3799204"/>
            <a:ext cx="4814509" cy="782956"/>
          </a:xfrm>
          <a:prstGeom prst="rect">
            <a:avLst/>
          </a:prstGeom>
        </p:spPr>
      </p:pic>
      <p:sp>
        <p:nvSpPr>
          <p:cNvPr id="41" name="文本框 40">
            <a:extLst>
              <a:ext uri="{FF2B5EF4-FFF2-40B4-BE49-F238E27FC236}">
                <a16:creationId xmlns:a16="http://schemas.microsoft.com/office/drawing/2014/main" id="{4002BAB0-D71F-D0BD-9729-E262B8985B9F}"/>
              </a:ext>
            </a:extLst>
          </p:cNvPr>
          <p:cNvSpPr txBox="1"/>
          <p:nvPr/>
        </p:nvSpPr>
        <p:spPr>
          <a:xfrm>
            <a:off x="904240" y="1397844"/>
            <a:ext cx="3149600" cy="4801314"/>
          </a:xfrm>
          <a:prstGeom prst="rect">
            <a:avLst/>
          </a:prstGeom>
          <a:noFill/>
        </p:spPr>
        <p:txBody>
          <a:bodyPr wrap="square">
            <a:spAutoFit/>
          </a:bodyPr>
          <a:lstStyle/>
          <a:p>
            <a:pPr algn="l">
              <a:lnSpc>
                <a:spcPct val="200000"/>
              </a:lnSpc>
              <a:buFont typeface="+mj-lt"/>
              <a:buAutoNum type="arabicPeriod"/>
            </a:pPr>
            <a:r>
              <a:rPr lang="zh-CN" altLang="en-US" b="1" i="0">
                <a:solidFill>
                  <a:srgbClr val="060607"/>
                </a:solidFill>
                <a:effectLst/>
                <a:latin typeface="-apple-system"/>
              </a:rPr>
              <a:t>数据提取</a:t>
            </a:r>
            <a:endParaRPr lang="en-US" altLang="zh-CN" b="1" i="0">
              <a:solidFill>
                <a:srgbClr val="060607"/>
              </a:solidFill>
              <a:effectLst/>
              <a:latin typeface="-apple-system"/>
            </a:endParaRPr>
          </a:p>
          <a:p>
            <a:pPr algn="l">
              <a:lnSpc>
                <a:spcPct val="200000"/>
              </a:lnSpc>
              <a:buFont typeface="+mj-lt"/>
              <a:buAutoNum type="arabicPeriod"/>
            </a:pPr>
            <a:r>
              <a:rPr lang="zh-CN" altLang="en-US" b="1" i="0">
                <a:solidFill>
                  <a:srgbClr val="060607"/>
                </a:solidFill>
                <a:effectLst/>
                <a:latin typeface="-apple-system"/>
              </a:rPr>
              <a:t>特征类型</a:t>
            </a:r>
            <a:endParaRPr lang="en-US" altLang="zh-CN" b="0" i="0">
              <a:solidFill>
                <a:srgbClr val="060607"/>
              </a:solidFill>
              <a:effectLst/>
              <a:latin typeface="-apple-system"/>
            </a:endParaRPr>
          </a:p>
          <a:p>
            <a:pPr algn="l">
              <a:lnSpc>
                <a:spcPct val="200000"/>
              </a:lnSpc>
              <a:buFont typeface="+mj-lt"/>
              <a:buAutoNum type="arabicPeriod"/>
            </a:pPr>
            <a:r>
              <a:rPr lang="zh-CN" altLang="en-US" b="1" i="0">
                <a:solidFill>
                  <a:srgbClr val="060607"/>
                </a:solidFill>
                <a:effectLst/>
                <a:latin typeface="-apple-system"/>
              </a:rPr>
              <a:t>深度神经网络模型</a:t>
            </a:r>
            <a:endParaRPr lang="en-US" altLang="zh-CN" b="1" i="0">
              <a:solidFill>
                <a:srgbClr val="060607"/>
              </a:solidFill>
              <a:effectLst/>
              <a:latin typeface="-apple-system"/>
            </a:endParaRPr>
          </a:p>
          <a:p>
            <a:pPr indent="-342900">
              <a:lnSpc>
                <a:spcPct val="200000"/>
              </a:lnSpc>
              <a:buFont typeface="+mj-lt"/>
              <a:buAutoNum type="arabicPeriod"/>
            </a:pPr>
            <a:r>
              <a:rPr lang="en-US" altLang="zh-CN" b="1">
                <a:solidFill>
                  <a:srgbClr val="060607"/>
                </a:solidFill>
                <a:latin typeface="-apple-system"/>
              </a:rPr>
              <a:t>预测全局和局部意图标签</a:t>
            </a:r>
          </a:p>
          <a:p>
            <a:pPr algn="l">
              <a:lnSpc>
                <a:spcPct val="200000"/>
              </a:lnSpc>
              <a:buFont typeface="+mj-lt"/>
              <a:buAutoNum type="arabicPeriod"/>
            </a:pPr>
            <a:r>
              <a:rPr lang="zh-CN" altLang="en-US" b="1" i="0">
                <a:solidFill>
                  <a:srgbClr val="060607"/>
                </a:solidFill>
                <a:effectLst/>
                <a:latin typeface="-apple-system"/>
              </a:rPr>
              <a:t>特征分组映射到隐藏层</a:t>
            </a:r>
            <a:endParaRPr lang="en-US" altLang="zh-CN" b="1" i="0">
              <a:solidFill>
                <a:srgbClr val="060607"/>
              </a:solidFill>
              <a:effectLst/>
              <a:latin typeface="-apple-system"/>
            </a:endParaRPr>
          </a:p>
          <a:p>
            <a:pPr algn="l">
              <a:lnSpc>
                <a:spcPct val="200000"/>
              </a:lnSpc>
              <a:buFont typeface="+mj-lt"/>
              <a:buAutoNum type="arabicPeriod"/>
            </a:pPr>
            <a:endParaRPr lang="zh-CN" altLang="en-US" b="0" i="0">
              <a:solidFill>
                <a:srgbClr val="060607"/>
              </a:solidFill>
              <a:effectLst/>
              <a:latin typeface="-apple-system"/>
            </a:endParaRPr>
          </a:p>
          <a:p>
            <a:pPr algn="l">
              <a:lnSpc>
                <a:spcPct val="200000"/>
              </a:lnSpc>
              <a:buFont typeface="+mj-lt"/>
              <a:buAutoNum type="arabicPeriod"/>
            </a:pPr>
            <a:r>
              <a:rPr lang="zh-CN" altLang="en-US" b="1" i="0">
                <a:solidFill>
                  <a:srgbClr val="060607"/>
                </a:solidFill>
                <a:effectLst/>
                <a:latin typeface="-apple-system"/>
              </a:rPr>
              <a:t>多任务损失</a:t>
            </a:r>
            <a:endParaRPr lang="en-US" altLang="zh-CN" b="1" i="0">
              <a:solidFill>
                <a:srgbClr val="060607"/>
              </a:solidFill>
              <a:effectLst/>
              <a:latin typeface="-apple-system"/>
            </a:endParaRPr>
          </a:p>
          <a:p>
            <a:pPr algn="l">
              <a:lnSpc>
                <a:spcPct val="200000"/>
              </a:lnSpc>
              <a:buFont typeface="+mj-lt"/>
              <a:buAutoNum type="arabicPeriod"/>
            </a:pPr>
            <a:r>
              <a:rPr lang="zh-CN" altLang="en-US" b="1" i="0">
                <a:solidFill>
                  <a:srgbClr val="060607"/>
                </a:solidFill>
                <a:effectLst/>
                <a:latin typeface="-apple-system"/>
              </a:rPr>
              <a:t>交叉熵损失</a:t>
            </a:r>
            <a:endParaRPr lang="en-US" altLang="zh-CN" b="0" i="0">
              <a:solidFill>
                <a:srgbClr val="060607"/>
              </a:solidFill>
              <a:effectLst/>
              <a:latin typeface="-apple-system"/>
            </a:endParaRPr>
          </a:p>
          <a:p>
            <a:pPr algn="l">
              <a:buFont typeface="+mj-lt"/>
              <a:buAutoNum type="arabicPeriod"/>
            </a:pPr>
            <a:endParaRPr lang="zh-CN" altLang="en-US" b="0" i="0">
              <a:solidFill>
                <a:srgbClr val="060607"/>
              </a:solidFill>
              <a:effectLst/>
              <a:latin typeface="-apple-system"/>
            </a:endParaRPr>
          </a:p>
        </p:txBody>
      </p:sp>
      <p:pic>
        <p:nvPicPr>
          <p:cNvPr id="51" name="图片 50">
            <a:extLst>
              <a:ext uri="{FF2B5EF4-FFF2-40B4-BE49-F238E27FC236}">
                <a16:creationId xmlns:a16="http://schemas.microsoft.com/office/drawing/2014/main" id="{97B05237-837B-D9D5-80BC-0063DB4ACDB6}"/>
              </a:ext>
            </a:extLst>
          </p:cNvPr>
          <p:cNvPicPr>
            <a:picLocks noChangeAspect="1"/>
          </p:cNvPicPr>
          <p:nvPr/>
        </p:nvPicPr>
        <p:blipFill>
          <a:blip r:embed="rId10"/>
          <a:stretch>
            <a:fillRect/>
          </a:stretch>
        </p:blipFill>
        <p:spPr>
          <a:xfrm>
            <a:off x="2544127" y="1535430"/>
            <a:ext cx="2105025" cy="495300"/>
          </a:xfrm>
          <a:prstGeom prst="rect">
            <a:avLst/>
          </a:prstGeom>
        </p:spPr>
      </p:pic>
      <p:pic>
        <p:nvPicPr>
          <p:cNvPr id="53" name="图片 52">
            <a:extLst>
              <a:ext uri="{FF2B5EF4-FFF2-40B4-BE49-F238E27FC236}">
                <a16:creationId xmlns:a16="http://schemas.microsoft.com/office/drawing/2014/main" id="{D125E764-47D6-3705-0E09-3DD84BFD7E23}"/>
              </a:ext>
            </a:extLst>
          </p:cNvPr>
          <p:cNvPicPr>
            <a:picLocks noChangeAspect="1"/>
          </p:cNvPicPr>
          <p:nvPr/>
        </p:nvPicPr>
        <p:blipFill>
          <a:blip r:embed="rId11"/>
          <a:stretch>
            <a:fillRect/>
          </a:stretch>
        </p:blipFill>
        <p:spPr>
          <a:xfrm>
            <a:off x="3083560" y="4697730"/>
            <a:ext cx="5334000" cy="876300"/>
          </a:xfrm>
          <a:prstGeom prst="rect">
            <a:avLst/>
          </a:prstGeom>
        </p:spPr>
      </p:pic>
      <p:sp>
        <p:nvSpPr>
          <p:cNvPr id="54" name="矩形 53">
            <a:extLst>
              <a:ext uri="{FF2B5EF4-FFF2-40B4-BE49-F238E27FC236}">
                <a16:creationId xmlns:a16="http://schemas.microsoft.com/office/drawing/2014/main" id="{7F3FA0D3-0240-4C8A-3D21-091ADB6425CD}"/>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55" name="组合 54">
            <a:extLst>
              <a:ext uri="{FF2B5EF4-FFF2-40B4-BE49-F238E27FC236}">
                <a16:creationId xmlns:a16="http://schemas.microsoft.com/office/drawing/2014/main" id="{4CE724E5-18C3-939F-818E-BDACDE5230F2}"/>
              </a:ext>
            </a:extLst>
          </p:cNvPr>
          <p:cNvGrpSpPr/>
          <p:nvPr/>
        </p:nvGrpSpPr>
        <p:grpSpPr>
          <a:xfrm>
            <a:off x="105722" y="65314"/>
            <a:ext cx="5522192" cy="416018"/>
            <a:chOff x="3280715" y="135783"/>
            <a:chExt cx="5839324" cy="398235"/>
          </a:xfrm>
        </p:grpSpPr>
        <p:sp>
          <p:nvSpPr>
            <p:cNvPr id="56" name="矩形 55">
              <a:extLst>
                <a:ext uri="{FF2B5EF4-FFF2-40B4-BE49-F238E27FC236}">
                  <a16:creationId xmlns:a16="http://schemas.microsoft.com/office/drawing/2014/main" id="{216F3064-0A51-699E-A9C6-1185B1CB609D}"/>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57" name="矩形 56">
              <a:extLst>
                <a:ext uri="{FF2B5EF4-FFF2-40B4-BE49-F238E27FC236}">
                  <a16:creationId xmlns:a16="http://schemas.microsoft.com/office/drawing/2014/main" id="{568987A4-DD86-097E-B7B0-7E42A9C8DF13}"/>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58" name="矩形 57">
              <a:extLst>
                <a:ext uri="{FF2B5EF4-FFF2-40B4-BE49-F238E27FC236}">
                  <a16:creationId xmlns:a16="http://schemas.microsoft.com/office/drawing/2014/main" id="{253F0601-EDEE-4AEC-042F-06DFD5D5C9D5}"/>
                </a:ext>
              </a:extLst>
            </p:cNvPr>
            <p:cNvSpPr/>
            <p:nvPr/>
          </p:nvSpPr>
          <p:spPr>
            <a:xfrm>
              <a:off x="6796557"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59" name="矩形 58">
              <a:extLst>
                <a:ext uri="{FF2B5EF4-FFF2-40B4-BE49-F238E27FC236}">
                  <a16:creationId xmlns:a16="http://schemas.microsoft.com/office/drawing/2014/main" id="{B4CE5F99-2516-B0D3-D639-536181ED9A67}"/>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60" name="矩形 59">
              <a:extLst>
                <a:ext uri="{FF2B5EF4-FFF2-40B4-BE49-F238E27FC236}">
                  <a16:creationId xmlns:a16="http://schemas.microsoft.com/office/drawing/2014/main" id="{9E1B0E98-287D-1538-0C66-54566CC1A5F3}"/>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
        <p:nvSpPr>
          <p:cNvPr id="62" name="文本框 61">
            <a:extLst>
              <a:ext uri="{FF2B5EF4-FFF2-40B4-BE49-F238E27FC236}">
                <a16:creationId xmlns:a16="http://schemas.microsoft.com/office/drawing/2014/main" id="{90FA7C18-F25B-956C-627D-A6CF865DAF36}"/>
              </a:ext>
            </a:extLst>
          </p:cNvPr>
          <p:cNvSpPr txBox="1"/>
          <p:nvPr/>
        </p:nvSpPr>
        <p:spPr>
          <a:xfrm>
            <a:off x="4734560" y="1639054"/>
            <a:ext cx="6096000" cy="276999"/>
          </a:xfrm>
          <a:prstGeom prst="rect">
            <a:avLst/>
          </a:prstGeom>
          <a:noFill/>
        </p:spPr>
        <p:txBody>
          <a:bodyPr wrap="square">
            <a:spAutoFit/>
          </a:bodyPr>
          <a:lstStyle/>
          <a:p>
            <a:r>
              <a:rPr lang="zh-CN" altLang="en-US" sz="1200" b="0" i="0">
                <a:solidFill>
                  <a:srgbClr val="060607"/>
                </a:solidFill>
                <a:effectLst/>
                <a:latin typeface="-apple-system"/>
              </a:rPr>
              <a:t>对应多模态特征以及玩家的意图和动作标签</a:t>
            </a:r>
            <a:endParaRPr lang="en-US" sz="1200"/>
          </a:p>
        </p:txBody>
      </p:sp>
      <p:sp>
        <p:nvSpPr>
          <p:cNvPr id="68" name="文本框 67">
            <a:extLst>
              <a:ext uri="{FF2B5EF4-FFF2-40B4-BE49-F238E27FC236}">
                <a16:creationId xmlns:a16="http://schemas.microsoft.com/office/drawing/2014/main" id="{FB895C85-378B-F2EF-BE6D-B5BC5D56711F}"/>
              </a:ext>
            </a:extLst>
          </p:cNvPr>
          <p:cNvSpPr txBox="1"/>
          <p:nvPr/>
        </p:nvSpPr>
        <p:spPr>
          <a:xfrm>
            <a:off x="5648960" y="2736334"/>
            <a:ext cx="1036320" cy="276999"/>
          </a:xfrm>
          <a:prstGeom prst="rect">
            <a:avLst/>
          </a:prstGeom>
          <a:noFill/>
        </p:spPr>
        <p:txBody>
          <a:bodyPr wrap="square">
            <a:spAutoFit/>
          </a:bodyPr>
          <a:lstStyle/>
          <a:p>
            <a:r>
              <a:rPr lang="zh-CN" altLang="en-US" sz="1200" b="0" i="0">
                <a:solidFill>
                  <a:srgbClr val="060607"/>
                </a:solidFill>
                <a:effectLst/>
                <a:latin typeface="-apple-system"/>
              </a:rPr>
              <a:t>网络参数</a:t>
            </a:r>
            <a:endParaRPr lang="en-US" sz="1200"/>
          </a:p>
        </p:txBody>
      </p:sp>
    </p:spTree>
    <p:extLst>
      <p:ext uri="{BB962C8B-B14F-4D97-AF65-F5344CB8AC3E}">
        <p14:creationId xmlns:p14="http://schemas.microsoft.com/office/powerpoint/2010/main" val="894930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9E7C884-62B0-5835-2B73-E89119705393}"/>
              </a:ext>
            </a:extLst>
          </p:cNvPr>
          <p:cNvPicPr>
            <a:picLocks noChangeAspect="1"/>
          </p:cNvPicPr>
          <p:nvPr/>
        </p:nvPicPr>
        <p:blipFill>
          <a:blip r:embed="rId3"/>
          <a:stretch>
            <a:fillRect/>
          </a:stretch>
        </p:blipFill>
        <p:spPr>
          <a:xfrm>
            <a:off x="3221205" y="1200828"/>
            <a:ext cx="5546876" cy="2547142"/>
          </a:xfrm>
          <a:prstGeom prst="rect">
            <a:avLst/>
          </a:prstGeom>
        </p:spPr>
      </p:pic>
      <p:sp>
        <p:nvSpPr>
          <p:cNvPr id="4" name="文本框 3">
            <a:extLst>
              <a:ext uri="{FF2B5EF4-FFF2-40B4-BE49-F238E27FC236}">
                <a16:creationId xmlns:a16="http://schemas.microsoft.com/office/drawing/2014/main" id="{FBE77DD6-9CDD-9184-BD8E-25A7D4042C92}"/>
              </a:ext>
            </a:extLst>
          </p:cNvPr>
          <p:cNvSpPr txBox="1"/>
          <p:nvPr/>
        </p:nvSpPr>
        <p:spPr>
          <a:xfrm>
            <a:off x="2021840" y="3873699"/>
            <a:ext cx="8737600" cy="1477328"/>
          </a:xfrm>
          <a:prstGeom prst="rect">
            <a:avLst/>
          </a:prstGeom>
          <a:noFill/>
        </p:spPr>
        <p:txBody>
          <a:bodyPr wrap="square">
            <a:spAutoFit/>
          </a:bodyPr>
          <a:lstStyle/>
          <a:p>
            <a:r>
              <a:rPr lang="zh-CN" altLang="en-US" b="0" i="0">
                <a:solidFill>
                  <a:srgbClr val="060607"/>
                </a:solidFill>
                <a:effectLst/>
                <a:latin typeface="-apple-system"/>
              </a:rPr>
              <a:t>表格展示了</a:t>
            </a:r>
            <a:r>
              <a:rPr lang="en-US" altLang="zh-CN" b="0" i="0">
                <a:solidFill>
                  <a:srgbClr val="060607"/>
                </a:solidFill>
                <a:effectLst/>
                <a:latin typeface="-apple-system"/>
              </a:rPr>
              <a:t>JueWu-SL AI</a:t>
            </a:r>
            <a:r>
              <a:rPr lang="zh-CN" altLang="en-US" b="0" i="0">
                <a:solidFill>
                  <a:srgbClr val="060607"/>
                </a:solidFill>
                <a:effectLst/>
                <a:latin typeface="-apple-system"/>
              </a:rPr>
              <a:t>程序与三种基线方法的比较结果。这些基线方法包括行为树（</a:t>
            </a:r>
            <a:r>
              <a:rPr lang="en-US" altLang="zh-CN" b="0" i="0">
                <a:solidFill>
                  <a:srgbClr val="060607"/>
                </a:solidFill>
                <a:effectLst/>
                <a:latin typeface="-apple-system"/>
              </a:rPr>
              <a:t>BT</a:t>
            </a:r>
            <a:r>
              <a:rPr lang="zh-CN" altLang="en-US" b="0" i="0">
                <a:solidFill>
                  <a:srgbClr val="060607"/>
                </a:solidFill>
                <a:effectLst/>
                <a:latin typeface="-apple-system"/>
              </a:rPr>
              <a:t>经典的基于搜索的游戏 </a:t>
            </a:r>
            <a:r>
              <a:rPr lang="en-US" altLang="zh-CN" b="0" i="0">
                <a:solidFill>
                  <a:srgbClr val="060607"/>
                </a:solidFill>
                <a:effectLst/>
                <a:latin typeface="-apple-system"/>
              </a:rPr>
              <a:t>AI </a:t>
            </a:r>
            <a:r>
              <a:rPr lang="zh-CN" altLang="en-US" b="0" i="0">
                <a:solidFill>
                  <a:srgbClr val="060607"/>
                </a:solidFill>
                <a:effectLst/>
                <a:latin typeface="-apple-system"/>
              </a:rPr>
              <a:t>方法）、腾讯的</a:t>
            </a:r>
            <a:r>
              <a:rPr lang="en-US" altLang="zh-CN" b="0" i="0">
                <a:solidFill>
                  <a:srgbClr val="060607"/>
                </a:solidFill>
                <a:effectLst/>
                <a:latin typeface="-apple-system"/>
              </a:rPr>
              <a:t>HMS</a:t>
            </a:r>
            <a:r>
              <a:rPr lang="zh-CN" altLang="en-US" b="0" i="0">
                <a:solidFill>
                  <a:srgbClr val="060607"/>
                </a:solidFill>
                <a:effectLst/>
                <a:latin typeface="-apple-system"/>
              </a:rPr>
              <a:t>系统（</a:t>
            </a:r>
            <a:r>
              <a:rPr lang="en-US" altLang="zh-CN" b="0" i="0">
                <a:solidFill>
                  <a:srgbClr val="060607"/>
                </a:solidFill>
                <a:effectLst/>
                <a:latin typeface="-apple-system"/>
              </a:rPr>
              <a:t>HMS </a:t>
            </a:r>
            <a:r>
              <a:rPr lang="zh-CN" altLang="en-US" b="0" i="0">
                <a:solidFill>
                  <a:srgbClr val="060607"/>
                </a:solidFill>
                <a:effectLst/>
                <a:latin typeface="-apple-system"/>
              </a:rPr>
              <a:t>不能单独用作完整的，将 </a:t>
            </a:r>
            <a:r>
              <a:rPr lang="en-US" altLang="zh-CN" b="0" i="0">
                <a:solidFill>
                  <a:srgbClr val="060607"/>
                </a:solidFill>
                <a:effectLst/>
                <a:latin typeface="-apple-system"/>
              </a:rPr>
              <a:t>HMS </a:t>
            </a:r>
            <a:r>
              <a:rPr lang="zh-CN" altLang="en-US" b="0" i="0">
                <a:solidFill>
                  <a:srgbClr val="060607"/>
                </a:solidFill>
                <a:effectLst/>
                <a:latin typeface="-apple-system"/>
              </a:rPr>
              <a:t>的输出嵌入到我们的微模型中）以及两阶段训练方法（宏观战略和微观管理模型分别训练并分两个阶段使用，宏观模型首先预测地图中的去向，而微观模型预测到达目的地后要做什么。）。</a:t>
            </a:r>
            <a:endParaRPr lang="en-US" altLang="zh-CN"/>
          </a:p>
        </p:txBody>
      </p:sp>
      <p:sp>
        <p:nvSpPr>
          <p:cNvPr id="5" name="矩形 4">
            <a:extLst>
              <a:ext uri="{FF2B5EF4-FFF2-40B4-BE49-F238E27FC236}">
                <a16:creationId xmlns:a16="http://schemas.microsoft.com/office/drawing/2014/main" id="{FA574D7B-3832-B4BA-11E2-E43696764BFA}"/>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6" name="组合 5">
            <a:extLst>
              <a:ext uri="{FF2B5EF4-FFF2-40B4-BE49-F238E27FC236}">
                <a16:creationId xmlns:a16="http://schemas.microsoft.com/office/drawing/2014/main" id="{1B713949-C1DD-B1A0-EE44-8037E54090FF}"/>
              </a:ext>
            </a:extLst>
          </p:cNvPr>
          <p:cNvGrpSpPr/>
          <p:nvPr/>
        </p:nvGrpSpPr>
        <p:grpSpPr>
          <a:xfrm>
            <a:off x="105722" y="65314"/>
            <a:ext cx="5522192" cy="416018"/>
            <a:chOff x="3280715" y="135783"/>
            <a:chExt cx="5839324" cy="398235"/>
          </a:xfrm>
        </p:grpSpPr>
        <p:sp>
          <p:nvSpPr>
            <p:cNvPr id="7" name="矩形 6">
              <a:extLst>
                <a:ext uri="{FF2B5EF4-FFF2-40B4-BE49-F238E27FC236}">
                  <a16:creationId xmlns:a16="http://schemas.microsoft.com/office/drawing/2014/main" id="{9ABF2D3A-BC76-81CB-5459-20977B744483}"/>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8CA67471-9878-9D9A-FB1F-1F24870FB16F}"/>
                </a:ext>
              </a:extLst>
            </p:cNvPr>
            <p:cNvSpPr/>
            <p:nvPr/>
          </p:nvSpPr>
          <p:spPr>
            <a:xfrm>
              <a:off x="7967911"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9" name="矩形 8">
              <a:extLst>
                <a:ext uri="{FF2B5EF4-FFF2-40B4-BE49-F238E27FC236}">
                  <a16:creationId xmlns:a16="http://schemas.microsoft.com/office/drawing/2014/main" id="{5E75B425-66D1-84FF-3618-4B334C4806A9}"/>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983B47A9-29F1-0F43-5B13-E117044DA130}"/>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1" name="矩形 10">
              <a:extLst>
                <a:ext uri="{FF2B5EF4-FFF2-40B4-BE49-F238E27FC236}">
                  <a16:creationId xmlns:a16="http://schemas.microsoft.com/office/drawing/2014/main" id="{43721821-385A-8696-82C1-43CDDB17D06A}"/>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spTree>
    <p:extLst>
      <p:ext uri="{BB962C8B-B14F-4D97-AF65-F5344CB8AC3E}">
        <p14:creationId xmlns:p14="http://schemas.microsoft.com/office/powerpoint/2010/main" val="771382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53EAF-172C-E74A-45D2-CFF3E03AD1B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1A581A7-6D2F-9D06-8BEE-71CD965BAE00}"/>
              </a:ext>
            </a:extLst>
          </p:cNvPr>
          <p:cNvSpPr txBox="1"/>
          <p:nvPr/>
        </p:nvSpPr>
        <p:spPr>
          <a:xfrm>
            <a:off x="1849120" y="4097219"/>
            <a:ext cx="8737600" cy="1200329"/>
          </a:xfrm>
          <a:prstGeom prst="rect">
            <a:avLst/>
          </a:prstGeom>
          <a:noFill/>
        </p:spPr>
        <p:txBody>
          <a:bodyPr wrap="square">
            <a:spAutoFit/>
          </a:bodyPr>
          <a:lstStyle/>
          <a:p>
            <a:r>
              <a:rPr lang="zh-CN" altLang="en-US" b="0" i="0">
                <a:solidFill>
                  <a:srgbClr val="060607"/>
                </a:solidFill>
                <a:effectLst/>
                <a:latin typeface="-apple-system"/>
              </a:rPr>
              <a:t>从表格中可以看出，</a:t>
            </a:r>
            <a:r>
              <a:rPr lang="en-US" altLang="zh-CN" b="0" i="0">
                <a:solidFill>
                  <a:srgbClr val="060607"/>
                </a:solidFill>
                <a:effectLst/>
                <a:latin typeface="-apple-system"/>
              </a:rPr>
              <a:t>JueWu-SL</a:t>
            </a:r>
            <a:r>
              <a:rPr lang="zh-CN" altLang="en-US" b="0" i="0">
                <a:solidFill>
                  <a:srgbClr val="060607"/>
                </a:solidFill>
                <a:effectLst/>
                <a:latin typeface="-apple-system"/>
              </a:rPr>
              <a:t>在大多数比赛中都取得了胜利，显示了其在</a:t>
            </a:r>
            <a:r>
              <a:rPr lang="en-US" altLang="zh-CN" b="0" i="0">
                <a:solidFill>
                  <a:srgbClr val="060607"/>
                </a:solidFill>
                <a:effectLst/>
                <a:latin typeface="-apple-system"/>
              </a:rPr>
              <a:t>《</a:t>
            </a:r>
            <a:r>
              <a:rPr lang="zh-CN" altLang="en-US" b="0" i="0">
                <a:solidFill>
                  <a:srgbClr val="060607"/>
                </a:solidFill>
                <a:effectLst/>
                <a:latin typeface="-apple-system"/>
              </a:rPr>
              <a:t>王者荣耀</a:t>
            </a:r>
            <a:r>
              <a:rPr lang="en-US" altLang="zh-CN" b="0" i="0">
                <a:solidFill>
                  <a:srgbClr val="060607"/>
                </a:solidFill>
                <a:effectLst/>
                <a:latin typeface="-apple-system"/>
              </a:rPr>
              <a:t>》</a:t>
            </a:r>
            <a:r>
              <a:rPr lang="zh-CN" altLang="en-US" b="0" i="0">
                <a:solidFill>
                  <a:srgbClr val="060607"/>
                </a:solidFill>
                <a:effectLst/>
                <a:latin typeface="-apple-system"/>
              </a:rPr>
              <a:t>游戏中的高水平表现。特别是在</a:t>
            </a:r>
            <a:r>
              <a:rPr lang="en-US" altLang="zh-CN" b="0" i="0">
                <a:solidFill>
                  <a:srgbClr val="060607"/>
                </a:solidFill>
                <a:effectLst/>
                <a:latin typeface="-apple-system"/>
              </a:rPr>
              <a:t>09/11/18</a:t>
            </a:r>
            <a:r>
              <a:rPr lang="zh-CN" altLang="en-US" b="0" i="0">
                <a:solidFill>
                  <a:srgbClr val="060607"/>
                </a:solidFill>
                <a:effectLst/>
                <a:latin typeface="-apple-system"/>
              </a:rPr>
              <a:t>的两场比赛中，尽管人类团队取得了胜利，但击杀比分非常接近，表明</a:t>
            </a:r>
            <a:r>
              <a:rPr lang="en-US" altLang="zh-CN" b="0" i="0">
                <a:solidFill>
                  <a:srgbClr val="060607"/>
                </a:solidFill>
                <a:effectLst/>
                <a:latin typeface="-apple-system"/>
              </a:rPr>
              <a:t>JueWu-SL</a:t>
            </a:r>
            <a:r>
              <a:rPr lang="zh-CN" altLang="en-US" b="0" i="0">
                <a:solidFill>
                  <a:srgbClr val="060607"/>
                </a:solidFill>
                <a:effectLst/>
                <a:latin typeface="-apple-system"/>
              </a:rPr>
              <a:t>具有与顶级人类玩家竞争的能力。这些结果进一步证明了</a:t>
            </a:r>
            <a:r>
              <a:rPr lang="en-US" altLang="zh-CN" b="0" i="0">
                <a:solidFill>
                  <a:srgbClr val="060607"/>
                </a:solidFill>
                <a:effectLst/>
                <a:latin typeface="-apple-system"/>
              </a:rPr>
              <a:t>JueWu-SL AI</a:t>
            </a:r>
            <a:r>
              <a:rPr lang="zh-CN" altLang="en-US" b="0" i="0">
                <a:solidFill>
                  <a:srgbClr val="060607"/>
                </a:solidFill>
                <a:effectLst/>
                <a:latin typeface="-apple-system"/>
              </a:rPr>
              <a:t>程序的有效性和在</a:t>
            </a:r>
            <a:r>
              <a:rPr lang="en-US" altLang="zh-CN" b="0" i="0">
                <a:solidFill>
                  <a:srgbClr val="060607"/>
                </a:solidFill>
                <a:effectLst/>
                <a:latin typeface="-apple-system"/>
              </a:rPr>
              <a:t>MOBA</a:t>
            </a:r>
            <a:r>
              <a:rPr lang="zh-CN" altLang="en-US" b="0" i="0">
                <a:solidFill>
                  <a:srgbClr val="060607"/>
                </a:solidFill>
                <a:effectLst/>
                <a:latin typeface="-apple-system"/>
              </a:rPr>
              <a:t>游戏中的潜力。</a:t>
            </a:r>
            <a:endParaRPr lang="en-US" altLang="zh-CN"/>
          </a:p>
        </p:txBody>
      </p:sp>
      <p:sp>
        <p:nvSpPr>
          <p:cNvPr id="5" name="矩形 4">
            <a:extLst>
              <a:ext uri="{FF2B5EF4-FFF2-40B4-BE49-F238E27FC236}">
                <a16:creationId xmlns:a16="http://schemas.microsoft.com/office/drawing/2014/main" id="{BA20D8E0-D71A-94CA-8445-9EBAB760A47A}"/>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6" name="组合 5">
            <a:extLst>
              <a:ext uri="{FF2B5EF4-FFF2-40B4-BE49-F238E27FC236}">
                <a16:creationId xmlns:a16="http://schemas.microsoft.com/office/drawing/2014/main" id="{4E616F2F-ECEE-5201-34B4-0D29F4D7D25F}"/>
              </a:ext>
            </a:extLst>
          </p:cNvPr>
          <p:cNvGrpSpPr/>
          <p:nvPr/>
        </p:nvGrpSpPr>
        <p:grpSpPr>
          <a:xfrm>
            <a:off x="105722" y="65314"/>
            <a:ext cx="5522192" cy="416018"/>
            <a:chOff x="3280715" y="135783"/>
            <a:chExt cx="5839324" cy="398235"/>
          </a:xfrm>
        </p:grpSpPr>
        <p:sp>
          <p:nvSpPr>
            <p:cNvPr id="7" name="矩形 6">
              <a:extLst>
                <a:ext uri="{FF2B5EF4-FFF2-40B4-BE49-F238E27FC236}">
                  <a16:creationId xmlns:a16="http://schemas.microsoft.com/office/drawing/2014/main" id="{86C708DF-CFE1-9253-389E-A62C38FC416E}"/>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DBFCE737-C554-1B74-8007-EC4CF7549DC9}"/>
                </a:ext>
              </a:extLst>
            </p:cNvPr>
            <p:cNvSpPr/>
            <p:nvPr/>
          </p:nvSpPr>
          <p:spPr>
            <a:xfrm>
              <a:off x="7967911"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9" name="矩形 8">
              <a:extLst>
                <a:ext uri="{FF2B5EF4-FFF2-40B4-BE49-F238E27FC236}">
                  <a16:creationId xmlns:a16="http://schemas.microsoft.com/office/drawing/2014/main" id="{BFD52E8A-CC85-5C4F-E44E-B1EFE6C8B621}"/>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330136C3-0558-F579-9505-35B04B6A26C4}"/>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1" name="矩形 10">
              <a:extLst>
                <a:ext uri="{FF2B5EF4-FFF2-40B4-BE49-F238E27FC236}">
                  <a16:creationId xmlns:a16="http://schemas.microsoft.com/office/drawing/2014/main" id="{F68E303C-A54E-69F9-0949-5F78E24EA3C9}"/>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pic>
        <p:nvPicPr>
          <p:cNvPr id="3" name="图片 2">
            <a:extLst>
              <a:ext uri="{FF2B5EF4-FFF2-40B4-BE49-F238E27FC236}">
                <a16:creationId xmlns:a16="http://schemas.microsoft.com/office/drawing/2014/main" id="{D2D77846-2E18-32B4-5185-A170F6CA8074}"/>
              </a:ext>
            </a:extLst>
          </p:cNvPr>
          <p:cNvPicPr>
            <a:picLocks noChangeAspect="1"/>
          </p:cNvPicPr>
          <p:nvPr/>
        </p:nvPicPr>
        <p:blipFill>
          <a:blip r:embed="rId3"/>
          <a:stretch>
            <a:fillRect/>
          </a:stretch>
        </p:blipFill>
        <p:spPr>
          <a:xfrm>
            <a:off x="2812264" y="1174109"/>
            <a:ext cx="5163336" cy="2646318"/>
          </a:xfrm>
          <a:prstGeom prst="rect">
            <a:avLst/>
          </a:prstGeom>
        </p:spPr>
      </p:pic>
    </p:spTree>
    <p:extLst>
      <p:ext uri="{BB962C8B-B14F-4D97-AF65-F5344CB8AC3E}">
        <p14:creationId xmlns:p14="http://schemas.microsoft.com/office/powerpoint/2010/main" val="70947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18A8-6235-6A97-E6DD-7522D4CF7C8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7EFEC84-2DEE-7967-E712-EB8B3D94BAF2}"/>
              </a:ext>
            </a:extLst>
          </p:cNvPr>
          <p:cNvSpPr txBox="1"/>
          <p:nvPr/>
        </p:nvSpPr>
        <p:spPr>
          <a:xfrm>
            <a:off x="1849120" y="4097219"/>
            <a:ext cx="8737600" cy="923330"/>
          </a:xfrm>
          <a:prstGeom prst="rect">
            <a:avLst/>
          </a:prstGeom>
          <a:noFill/>
        </p:spPr>
        <p:txBody>
          <a:bodyPr wrap="square">
            <a:spAutoFit/>
          </a:bodyPr>
          <a:lstStyle/>
          <a:p>
            <a:r>
              <a:rPr lang="zh-CN" altLang="en-US" b="0" i="0">
                <a:solidFill>
                  <a:srgbClr val="060607"/>
                </a:solidFill>
                <a:effectLst/>
                <a:latin typeface="-apple-system"/>
              </a:rPr>
              <a:t>表格展示了</a:t>
            </a:r>
            <a:r>
              <a:rPr lang="en-US" altLang="zh-CN" b="0" i="0">
                <a:solidFill>
                  <a:srgbClr val="060607"/>
                </a:solidFill>
                <a:effectLst/>
                <a:latin typeface="-apple-system"/>
              </a:rPr>
              <a:t>JueWu-SL AI</a:t>
            </a:r>
            <a:r>
              <a:rPr lang="zh-CN" altLang="en-US" b="0" i="0">
                <a:solidFill>
                  <a:srgbClr val="060607"/>
                </a:solidFill>
                <a:effectLst/>
                <a:latin typeface="-apple-system"/>
              </a:rPr>
              <a:t>程序的消融研究结果，即通过移除或修改模型中的某些部分来评估这些部分对整体性能的影响。表格中列出了不同的消融实验及其对应的胜率（</a:t>
            </a:r>
            <a:r>
              <a:rPr lang="en-US" altLang="zh-CN" b="0" i="0">
                <a:solidFill>
                  <a:srgbClr val="060607"/>
                </a:solidFill>
                <a:effectLst/>
                <a:latin typeface="-apple-system"/>
              </a:rPr>
              <a:t>Win rate</a:t>
            </a:r>
            <a:r>
              <a:rPr lang="zh-CN" altLang="en-US" b="0" i="0">
                <a:solidFill>
                  <a:srgbClr val="060607"/>
                </a:solidFill>
                <a:effectLst/>
                <a:latin typeface="-apple-system"/>
              </a:rPr>
              <a:t>）和置信区间（</a:t>
            </a:r>
            <a:r>
              <a:rPr lang="en-US" altLang="zh-CN" b="0" i="0">
                <a:solidFill>
                  <a:srgbClr val="060607"/>
                </a:solidFill>
                <a:effectLst/>
                <a:latin typeface="-apple-system"/>
              </a:rPr>
              <a:t>CI</a:t>
            </a:r>
            <a:r>
              <a:rPr lang="zh-CN" altLang="en-US" b="0" i="0">
                <a:solidFill>
                  <a:srgbClr val="060607"/>
                </a:solidFill>
                <a:effectLst/>
                <a:latin typeface="-apple-system"/>
              </a:rPr>
              <a:t>）。</a:t>
            </a:r>
            <a:endParaRPr lang="en-US" altLang="zh-CN"/>
          </a:p>
        </p:txBody>
      </p:sp>
      <p:sp>
        <p:nvSpPr>
          <p:cNvPr id="5" name="矩形 4">
            <a:extLst>
              <a:ext uri="{FF2B5EF4-FFF2-40B4-BE49-F238E27FC236}">
                <a16:creationId xmlns:a16="http://schemas.microsoft.com/office/drawing/2014/main" id="{78718DAD-89FA-2EF1-00CF-FEF61BD97F01}"/>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6" name="组合 5">
            <a:extLst>
              <a:ext uri="{FF2B5EF4-FFF2-40B4-BE49-F238E27FC236}">
                <a16:creationId xmlns:a16="http://schemas.microsoft.com/office/drawing/2014/main" id="{219E735D-4EB3-B8EA-3BB8-FFD5330FF6A5}"/>
              </a:ext>
            </a:extLst>
          </p:cNvPr>
          <p:cNvGrpSpPr/>
          <p:nvPr/>
        </p:nvGrpSpPr>
        <p:grpSpPr>
          <a:xfrm>
            <a:off x="105722" y="65314"/>
            <a:ext cx="5522192" cy="416018"/>
            <a:chOff x="3280715" y="135783"/>
            <a:chExt cx="5839324" cy="398235"/>
          </a:xfrm>
        </p:grpSpPr>
        <p:sp>
          <p:nvSpPr>
            <p:cNvPr id="7" name="矩形 6">
              <a:extLst>
                <a:ext uri="{FF2B5EF4-FFF2-40B4-BE49-F238E27FC236}">
                  <a16:creationId xmlns:a16="http://schemas.microsoft.com/office/drawing/2014/main" id="{857D1B5E-A2A5-CDEE-7C18-6ABFDA9BFF1C}"/>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B7F04D6F-15F8-4E21-3399-BBFD8778A848}"/>
                </a:ext>
              </a:extLst>
            </p:cNvPr>
            <p:cNvSpPr/>
            <p:nvPr/>
          </p:nvSpPr>
          <p:spPr>
            <a:xfrm>
              <a:off x="7967911" y="140340"/>
              <a:ext cx="1152128" cy="393419"/>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9" name="矩形 8">
              <a:extLst>
                <a:ext uri="{FF2B5EF4-FFF2-40B4-BE49-F238E27FC236}">
                  <a16:creationId xmlns:a16="http://schemas.microsoft.com/office/drawing/2014/main" id="{321631DE-BC09-F57D-54AD-E4510405CC5B}"/>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7C649941-3C76-4E8B-9726-23DCBF4FAC43}"/>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11" name="矩形 10">
              <a:extLst>
                <a:ext uri="{FF2B5EF4-FFF2-40B4-BE49-F238E27FC236}">
                  <a16:creationId xmlns:a16="http://schemas.microsoft.com/office/drawing/2014/main" id="{34ABC7B8-AF28-A567-1B75-C573D1F24529}"/>
                </a:ext>
              </a:extLst>
            </p:cNvPr>
            <p:cNvSpPr/>
            <p:nvPr/>
          </p:nvSpPr>
          <p:spPr>
            <a:xfrm>
              <a:off x="3280715" y="135783"/>
              <a:ext cx="1152128" cy="398235"/>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模型输入</a:t>
              </a:r>
              <a:endParaRPr lang="zh-CN" altLang="en-US" sz="1600" b="1" dirty="0">
                <a:solidFill>
                  <a:schemeClr val="bg1"/>
                </a:solidFill>
                <a:cs typeface="+mn-ea"/>
              </a:endParaRPr>
            </a:p>
          </p:txBody>
        </p:sp>
      </p:grpSp>
      <p:pic>
        <p:nvPicPr>
          <p:cNvPr id="2" name="图片 1">
            <a:extLst>
              <a:ext uri="{FF2B5EF4-FFF2-40B4-BE49-F238E27FC236}">
                <a16:creationId xmlns:a16="http://schemas.microsoft.com/office/drawing/2014/main" id="{95787B6A-5C4B-598F-2255-18F45ED2265E}"/>
              </a:ext>
            </a:extLst>
          </p:cNvPr>
          <p:cNvPicPr>
            <a:picLocks noChangeAspect="1"/>
          </p:cNvPicPr>
          <p:nvPr/>
        </p:nvPicPr>
        <p:blipFill>
          <a:blip r:embed="rId3"/>
          <a:stretch>
            <a:fillRect/>
          </a:stretch>
        </p:blipFill>
        <p:spPr>
          <a:xfrm>
            <a:off x="3434365" y="1423861"/>
            <a:ext cx="4317715" cy="2342290"/>
          </a:xfrm>
          <a:prstGeom prst="rect">
            <a:avLst/>
          </a:prstGeom>
        </p:spPr>
      </p:pic>
    </p:spTree>
    <p:extLst>
      <p:ext uri="{BB962C8B-B14F-4D97-AF65-F5344CB8AC3E}">
        <p14:creationId xmlns:p14="http://schemas.microsoft.com/office/powerpoint/2010/main" val="2290131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6061648" y="163082"/>
            <a:ext cx="4859285" cy="6694918"/>
          </a:xfrm>
          <a:custGeom>
            <a:avLst/>
            <a:gdLst>
              <a:gd name="connsiteX0" fmla="*/ 1825912 w 4985109"/>
              <a:gd name="connsiteY0" fmla="*/ 0 h 6868273"/>
              <a:gd name="connsiteX1" fmla="*/ 4985109 w 4985109"/>
              <a:gd name="connsiteY1" fmla="*/ 0 h 6868273"/>
              <a:gd name="connsiteX2" fmla="*/ 3159197 w 4985109"/>
              <a:gd name="connsiteY2" fmla="*/ 6868273 h 6868273"/>
              <a:gd name="connsiteX3" fmla="*/ 0 w 4985109"/>
              <a:gd name="connsiteY3" fmla="*/ 6868273 h 6868273"/>
              <a:gd name="connsiteX4" fmla="*/ 1825912 w 4985109"/>
              <a:gd name="connsiteY4" fmla="*/ 0 h 6868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5109" h="6868273">
                <a:moveTo>
                  <a:pt x="1825912" y="0"/>
                </a:moveTo>
                <a:lnTo>
                  <a:pt x="4985109" y="0"/>
                </a:lnTo>
                <a:lnTo>
                  <a:pt x="3159197" y="6868273"/>
                </a:lnTo>
                <a:lnTo>
                  <a:pt x="0" y="6868273"/>
                </a:lnTo>
                <a:lnTo>
                  <a:pt x="1825912" y="0"/>
                </a:lnTo>
                <a:close/>
              </a:path>
            </a:pathLst>
          </a:custGeom>
          <a:gradFill flip="none" rotWithShape="1">
            <a:gsLst>
              <a:gs pos="63300">
                <a:schemeClr val="accent1">
                  <a:lumMod val="20000"/>
                  <a:lumOff val="80000"/>
                </a:schemeClr>
              </a:gs>
              <a:gs pos="0">
                <a:schemeClr val="bg2"/>
              </a:gs>
              <a:gs pos="100000">
                <a:schemeClr val="accent1">
                  <a:lumMod val="20000"/>
                  <a:lumOff val="80000"/>
                </a:schemeClr>
              </a:gs>
            </a:gsLst>
            <a:lin ang="16200000" scaled="1"/>
            <a:tileRect/>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5" name="标题 5"/>
          <p:cNvSpPr>
            <a:spLocks noGrp="1"/>
          </p:cNvSpPr>
          <p:nvPr>
            <p:custDataLst>
              <p:tags r:id="rId3"/>
            </p:custDataLst>
          </p:nvPr>
        </p:nvSpPr>
        <p:spPr>
          <a:xfrm>
            <a:off x="475615" y="1005840"/>
            <a:ext cx="4667522" cy="1422400"/>
          </a:xfrm>
          <a:prstGeom prst="rect">
            <a:avLst/>
          </a:prstGeom>
        </p:spPr>
        <p:txBody>
          <a:bodyPr vert="horz" wrap="square" lIns="0" tIns="0" rIns="0" bIns="0" rtlCol="0" anchor="ctr"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solidFill>
                <a:uFillTx/>
                <a:latin typeface="微软雅黑" panose="020B0503020204020204" charset="-122"/>
                <a:ea typeface="微软雅黑" panose="020B0503020204020204" charset="-122"/>
                <a:cs typeface="微软雅黑" panose="020B0503020204020204" charset="-122"/>
              </a:defRPr>
            </a:lvl1pPr>
          </a:lstStyle>
          <a:p>
            <a:pPr algn="l"/>
            <a:r>
              <a:rPr lang="zh-CN" altLang="en-US" sz="4000">
                <a:latin typeface="+mn-ea"/>
                <a:ea typeface="+mn-ea"/>
              </a:rPr>
              <a:t>实验结论</a:t>
            </a:r>
            <a:endParaRPr lang="zh-CN" altLang="en-US" sz="4000" dirty="0">
              <a:latin typeface="+mn-ea"/>
              <a:ea typeface="+mn-ea"/>
            </a:endParaRPr>
          </a:p>
        </p:txBody>
      </p:sp>
      <p:cxnSp>
        <p:nvCxnSpPr>
          <p:cNvPr id="2" name="直接连接符 1"/>
          <p:cNvCxnSpPr/>
          <p:nvPr>
            <p:custDataLst>
              <p:tags r:id="rId4"/>
            </p:custDataLst>
          </p:nvPr>
        </p:nvCxnSpPr>
        <p:spPr>
          <a:xfrm>
            <a:off x="1062355" y="2854960"/>
            <a:ext cx="3984625" cy="0"/>
          </a:xfrm>
          <a:prstGeom prst="line">
            <a:avLst/>
          </a:prstGeom>
          <a:ln>
            <a:solidFill>
              <a:schemeClr val="tx1">
                <a:lumMod val="50000"/>
                <a:lumOff val="50000"/>
                <a:alpha val="21000"/>
              </a:schemeClr>
            </a:solidFill>
          </a:ln>
        </p:spPr>
        <p:style>
          <a:lnRef idx="2">
            <a:schemeClr val="accent1"/>
          </a:lnRef>
          <a:fillRef idx="0">
            <a:srgbClr val="FFFFFF"/>
          </a:fillRef>
          <a:effectRef idx="0">
            <a:srgbClr val="FFFFFF"/>
          </a:effectRef>
          <a:fontRef idx="minor">
            <a:schemeClr val="tx1"/>
          </a:fontRef>
        </p:style>
      </p:cxnSp>
      <p:pic>
        <p:nvPicPr>
          <p:cNvPr id="9" name="图片 8" descr="/data/temp/11a10969-2d38-11ef-87e8-522aea9e72eb.jpg@base@tag=imgScale&amp;m=1&amp;w=1720&amp;h=1906&amp;q=9511a10969-2d38-11ef-87e8-522aea9e72eb"/>
          <p:cNvPicPr>
            <a:picLocks noChangeAspect="1"/>
          </p:cNvPicPr>
          <p:nvPr>
            <p:custDataLst>
              <p:tags r:id="rId5"/>
            </p:custDataLst>
          </p:nvPr>
        </p:nvPicPr>
        <p:blipFill>
          <a:blip r:embed="rId8"/>
          <a:srcRect l="14016" r="15428"/>
          <a:stretch>
            <a:fillRect/>
          </a:stretch>
        </p:blipFill>
        <p:spPr>
          <a:xfrm>
            <a:off x="6314749" y="355600"/>
            <a:ext cx="5877250" cy="6512038"/>
          </a:xfrm>
          <a:custGeom>
            <a:avLst/>
            <a:gdLst>
              <a:gd name="connsiteX0" fmla="*/ 1791721 w 6198390"/>
              <a:gd name="connsiteY0" fmla="*/ 0 h 6867865"/>
              <a:gd name="connsiteX1" fmla="*/ 6198390 w 6198390"/>
              <a:gd name="connsiteY1" fmla="*/ 227 h 6867865"/>
              <a:gd name="connsiteX2" fmla="*/ 6198390 w 6198390"/>
              <a:gd name="connsiteY2" fmla="*/ 6867865 h 6867865"/>
              <a:gd name="connsiteX3" fmla="*/ 0 w 6198390"/>
              <a:gd name="connsiteY3" fmla="*/ 6867865 h 6867865"/>
            </a:gdLst>
            <a:ahLst/>
            <a:cxnLst>
              <a:cxn ang="0">
                <a:pos x="connsiteX0" y="connsiteY0"/>
              </a:cxn>
              <a:cxn ang="0">
                <a:pos x="connsiteX1" y="connsiteY1"/>
              </a:cxn>
              <a:cxn ang="0">
                <a:pos x="connsiteX2" y="connsiteY2"/>
              </a:cxn>
              <a:cxn ang="0">
                <a:pos x="connsiteX3" y="connsiteY3"/>
              </a:cxn>
            </a:cxnLst>
            <a:rect l="l" t="t" r="r" b="b"/>
            <a:pathLst>
              <a:path w="6198390" h="6867865">
                <a:moveTo>
                  <a:pt x="1791721" y="0"/>
                </a:moveTo>
                <a:lnTo>
                  <a:pt x="6198390" y="227"/>
                </a:lnTo>
                <a:lnTo>
                  <a:pt x="6198390" y="6867865"/>
                </a:lnTo>
                <a:lnTo>
                  <a:pt x="0" y="6867865"/>
                </a:lnTo>
                <a:close/>
              </a:path>
            </a:pathLst>
          </a:custGeom>
          <a:ln w="9525">
            <a:solidFill>
              <a:schemeClr val="tx1">
                <a:lumMod val="40000"/>
                <a:lumOff val="60000"/>
                <a:alpha val="20000"/>
              </a:schemeClr>
            </a:solidFill>
          </a:ln>
        </p:spPr>
      </p:pic>
      <p:sp>
        <p:nvSpPr>
          <p:cNvPr id="6" name="文本框 5">
            <a:extLst>
              <a:ext uri="{FF2B5EF4-FFF2-40B4-BE49-F238E27FC236}">
                <a16:creationId xmlns:a16="http://schemas.microsoft.com/office/drawing/2014/main" id="{82546C2B-9807-3EC4-9FEF-FA899D5E6689}"/>
              </a:ext>
            </a:extLst>
          </p:cNvPr>
          <p:cNvSpPr txBox="1"/>
          <p:nvPr/>
        </p:nvSpPr>
        <p:spPr>
          <a:xfrm>
            <a:off x="165100" y="2890580"/>
            <a:ext cx="6327140" cy="2862322"/>
          </a:xfrm>
          <a:prstGeom prst="rect">
            <a:avLst/>
          </a:prstGeom>
          <a:noFill/>
        </p:spPr>
        <p:txBody>
          <a:bodyPr wrap="square">
            <a:spAutoFit/>
          </a:bodyPr>
          <a:lstStyle/>
          <a:p>
            <a:pPr algn="l">
              <a:buFont typeface="Arial" panose="020B0604020202020204" pitchFamily="34" charset="0"/>
              <a:buChar char="•"/>
            </a:pPr>
            <a:r>
              <a:rPr lang="zh-CN" altLang="en-US" b="1" i="0">
                <a:solidFill>
                  <a:srgbClr val="060607"/>
                </a:solidFill>
                <a:effectLst/>
                <a:latin typeface="-apple-system"/>
              </a:rPr>
              <a:t>结论</a:t>
            </a:r>
            <a:r>
              <a:rPr lang="zh-CN" altLang="en-US" b="0" i="0">
                <a:solidFill>
                  <a:srgbClr val="060607"/>
                </a:solidFill>
                <a:effectLst/>
                <a:latin typeface="-apple-system"/>
              </a:rPr>
              <a:t>：论文介绍了</a:t>
            </a:r>
            <a:r>
              <a:rPr lang="en-US" altLang="zh-CN" b="0" i="0">
                <a:solidFill>
                  <a:srgbClr val="060607"/>
                </a:solidFill>
                <a:effectLst/>
                <a:latin typeface="-apple-system"/>
              </a:rPr>
              <a:t>JueWu-SL AI</a:t>
            </a:r>
            <a:r>
              <a:rPr lang="zh-CN" altLang="en-US" b="0" i="0">
                <a:solidFill>
                  <a:srgbClr val="060607"/>
                </a:solidFill>
                <a:effectLst/>
                <a:latin typeface="-apple-system"/>
              </a:rPr>
              <a:t>程序，这是第一个通过监督学习达到人类水平表现的</a:t>
            </a:r>
            <a:r>
              <a:rPr lang="en-US" altLang="zh-CN" b="0" i="0">
                <a:solidFill>
                  <a:srgbClr val="060607"/>
                </a:solidFill>
                <a:effectLst/>
                <a:latin typeface="-apple-system"/>
              </a:rPr>
              <a:t>MOBA</a:t>
            </a:r>
            <a:r>
              <a:rPr lang="zh-CN" altLang="en-US" b="0" i="0">
                <a:solidFill>
                  <a:srgbClr val="060607"/>
                </a:solidFill>
                <a:effectLst/>
                <a:latin typeface="-apple-system"/>
              </a:rPr>
              <a:t>游戏</a:t>
            </a:r>
            <a:r>
              <a:rPr lang="en-US" altLang="zh-CN" b="0" i="0">
                <a:solidFill>
                  <a:srgbClr val="060607"/>
                </a:solidFill>
                <a:effectLst/>
                <a:latin typeface="-apple-system"/>
              </a:rPr>
              <a:t>AI</a:t>
            </a:r>
            <a:r>
              <a:rPr lang="zh-CN" altLang="en-US" b="0" i="0">
                <a:solidFill>
                  <a:srgbClr val="060607"/>
                </a:solidFill>
                <a:effectLst/>
                <a:latin typeface="-apple-system"/>
              </a:rPr>
              <a:t>代理。研究者提出了一种新的方法论，整合了</a:t>
            </a:r>
            <a:r>
              <a:rPr lang="en-US" altLang="zh-CN" b="0" i="0">
                <a:solidFill>
                  <a:srgbClr val="060607"/>
                </a:solidFill>
                <a:effectLst/>
                <a:latin typeface="-apple-system"/>
              </a:rPr>
              <a:t>MOBA</a:t>
            </a:r>
            <a:r>
              <a:rPr lang="zh-CN" altLang="en-US" b="0" i="0">
                <a:solidFill>
                  <a:srgbClr val="060607"/>
                </a:solidFill>
                <a:effectLst/>
                <a:latin typeface="-apple-system"/>
              </a:rPr>
              <a:t>游戏的</a:t>
            </a:r>
            <a:r>
              <a:rPr lang="zh-CN" altLang="en-US" b="0" i="0">
                <a:solidFill>
                  <a:srgbClr val="FF0000"/>
                </a:solidFill>
                <a:effectLst/>
                <a:latin typeface="-apple-system"/>
              </a:rPr>
              <a:t>宏观策略</a:t>
            </a:r>
            <a:r>
              <a:rPr lang="zh-CN" altLang="en-US" b="0" i="0">
                <a:solidFill>
                  <a:srgbClr val="060607"/>
                </a:solidFill>
                <a:effectLst/>
                <a:latin typeface="-apple-system"/>
              </a:rPr>
              <a:t>和</a:t>
            </a:r>
            <a:r>
              <a:rPr lang="zh-CN" altLang="en-US" b="0" i="0">
                <a:solidFill>
                  <a:srgbClr val="FF0000"/>
                </a:solidFill>
                <a:effectLst/>
                <a:latin typeface="-apple-system"/>
              </a:rPr>
              <a:t>微观管理</a:t>
            </a:r>
            <a:r>
              <a:rPr lang="zh-CN" altLang="en-US" b="0" i="0">
                <a:solidFill>
                  <a:srgbClr val="060607"/>
                </a:solidFill>
                <a:effectLst/>
                <a:latin typeface="-apple-system"/>
              </a:rPr>
              <a:t>，并通过监督学习以端到端的方式同时学习</a:t>
            </a:r>
            <a:r>
              <a:rPr lang="en-US" altLang="zh-CN" b="0" i="0">
                <a:solidFill>
                  <a:srgbClr val="060607"/>
                </a:solidFill>
                <a:effectLst/>
                <a:latin typeface="-apple-system"/>
              </a:rPr>
              <a:t>AI</a:t>
            </a:r>
            <a:r>
              <a:rPr lang="zh-CN" altLang="en-US" b="0" i="0">
                <a:solidFill>
                  <a:srgbClr val="060607"/>
                </a:solidFill>
                <a:effectLst/>
                <a:latin typeface="-apple-system"/>
              </a:rPr>
              <a:t>代理的宏观策略和微观管理。</a:t>
            </a:r>
            <a:endParaRPr lang="en-US" altLang="zh-CN" b="0" i="0">
              <a:solidFill>
                <a:srgbClr val="060607"/>
              </a:solidFill>
              <a:effectLst/>
              <a:latin typeface="-apple-system"/>
            </a:endParaRPr>
          </a:p>
          <a:p>
            <a:pPr algn="l">
              <a:buFont typeface="Arial" panose="020B0604020202020204" pitchFamily="34" charset="0"/>
              <a:buChar char="•"/>
            </a:pPr>
            <a:endParaRPr lang="zh-CN" altLang="en-US" b="0" i="0">
              <a:solidFill>
                <a:srgbClr val="060607"/>
              </a:solidFill>
              <a:effectLst/>
              <a:latin typeface="-apple-system"/>
            </a:endParaRPr>
          </a:p>
          <a:p>
            <a:pPr algn="l">
              <a:buFont typeface="Arial" panose="020B0604020202020204" pitchFamily="34" charset="0"/>
              <a:buChar char="•"/>
            </a:pPr>
            <a:r>
              <a:rPr lang="zh-CN" altLang="en-US" b="1" i="0">
                <a:solidFill>
                  <a:srgbClr val="060607"/>
                </a:solidFill>
                <a:effectLst/>
                <a:latin typeface="-apple-system"/>
              </a:rPr>
              <a:t>贡献</a:t>
            </a:r>
            <a:r>
              <a:rPr lang="zh-CN" altLang="en-US" b="0" i="0">
                <a:solidFill>
                  <a:srgbClr val="060607"/>
                </a:solidFill>
                <a:effectLst/>
                <a:latin typeface="-apple-system"/>
              </a:rPr>
              <a:t>：这项研究首次展示了监督学习</a:t>
            </a:r>
            <a:r>
              <a:rPr lang="en-US" altLang="zh-CN" b="0" i="0">
                <a:solidFill>
                  <a:srgbClr val="060607"/>
                </a:solidFill>
                <a:effectLst/>
                <a:latin typeface="-apple-system"/>
              </a:rPr>
              <a:t>AI</a:t>
            </a:r>
            <a:r>
              <a:rPr lang="zh-CN" altLang="en-US" b="0" i="0">
                <a:solidFill>
                  <a:srgbClr val="060607"/>
                </a:solidFill>
                <a:effectLst/>
                <a:latin typeface="-apple-system"/>
              </a:rPr>
              <a:t>代理可以在</a:t>
            </a:r>
            <a:r>
              <a:rPr lang="en-US" altLang="zh-CN" b="0" i="0">
                <a:solidFill>
                  <a:srgbClr val="060607"/>
                </a:solidFill>
                <a:effectLst/>
                <a:latin typeface="-apple-system"/>
              </a:rPr>
              <a:t>MOBA</a:t>
            </a:r>
            <a:r>
              <a:rPr lang="zh-CN" altLang="en-US" b="0" i="0">
                <a:solidFill>
                  <a:srgbClr val="060607"/>
                </a:solidFill>
                <a:effectLst/>
                <a:latin typeface="-apple-system"/>
              </a:rPr>
              <a:t>游戏中达到顶级人类玩家的水平。这为</a:t>
            </a:r>
            <a:r>
              <a:rPr lang="en-US" altLang="zh-CN" b="0" i="0">
                <a:solidFill>
                  <a:srgbClr val="060607"/>
                </a:solidFill>
                <a:effectLst/>
                <a:latin typeface="-apple-system"/>
              </a:rPr>
              <a:t>MOBA</a:t>
            </a:r>
            <a:r>
              <a:rPr lang="zh-CN" altLang="en-US" b="0" i="0">
                <a:solidFill>
                  <a:srgbClr val="060607"/>
                </a:solidFill>
                <a:effectLst/>
                <a:latin typeface="-apple-system"/>
              </a:rPr>
              <a:t>游戏</a:t>
            </a:r>
            <a:r>
              <a:rPr lang="en-US" altLang="zh-CN" b="0" i="0">
                <a:solidFill>
                  <a:srgbClr val="060607"/>
                </a:solidFill>
                <a:effectLst/>
                <a:latin typeface="-apple-system"/>
              </a:rPr>
              <a:t>AI</a:t>
            </a:r>
            <a:r>
              <a:rPr lang="zh-CN" altLang="en-US" b="0" i="0">
                <a:solidFill>
                  <a:srgbClr val="060607"/>
                </a:solidFill>
                <a:effectLst/>
                <a:latin typeface="-apple-system"/>
              </a:rPr>
              <a:t>的研究提供了新的方向，并为使用监督学习技术在复杂视频游戏中的应用提供了实证支持，证明了监督学习在游戏</a:t>
            </a:r>
            <a:r>
              <a:rPr lang="en-US" altLang="zh-CN" b="0" i="0">
                <a:solidFill>
                  <a:srgbClr val="060607"/>
                </a:solidFill>
                <a:effectLst/>
                <a:latin typeface="-apple-system"/>
              </a:rPr>
              <a:t>AI</a:t>
            </a:r>
            <a:r>
              <a:rPr lang="zh-CN" altLang="en-US" b="0" i="0">
                <a:solidFill>
                  <a:srgbClr val="060607"/>
                </a:solidFill>
                <a:effectLst/>
                <a:latin typeface="-apple-system"/>
              </a:rPr>
              <a:t>中的有效性和潜力。</a:t>
            </a:r>
          </a:p>
        </p:txBody>
      </p:sp>
      <p:sp>
        <p:nvSpPr>
          <p:cNvPr id="7" name="文本框 6">
            <a:extLst>
              <a:ext uri="{FF2B5EF4-FFF2-40B4-BE49-F238E27FC236}">
                <a16:creationId xmlns:a16="http://schemas.microsoft.com/office/drawing/2014/main" id="{FBCF3785-11F0-4638-691F-4C0F7B1AB4B0}"/>
              </a:ext>
            </a:extLst>
          </p:cNvPr>
          <p:cNvSpPr txBox="1"/>
          <p:nvPr/>
        </p:nvSpPr>
        <p:spPr>
          <a:xfrm>
            <a:off x="267565" y="91440"/>
            <a:ext cx="6094428" cy="646331"/>
          </a:xfrm>
          <a:prstGeom prst="rect">
            <a:avLst/>
          </a:prstGeom>
          <a:noFill/>
        </p:spPr>
        <p:txBody>
          <a:bodyPr wrap="square">
            <a:spAutoFit/>
          </a:bodyPr>
          <a:lstStyle/>
          <a:p>
            <a:r>
              <a:rPr lang="en-US" altLang="zh-CN" b="1" i="0">
                <a:solidFill>
                  <a:srgbClr val="060607"/>
                </a:solidFill>
                <a:effectLst/>
                <a:latin typeface="-apple-system"/>
              </a:rPr>
              <a:t>Supervised Learning Achieves Human-Level Performance in MOBA Games: A Case Study of Honor of Kings</a:t>
            </a:r>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p:txBody>
          <a:bodyPr/>
          <a:lstStyle/>
          <a:p>
            <a:r>
              <a:rPr lang="zh-CN" altLang="en-US"/>
              <a:t>谢谢</a:t>
            </a:r>
          </a:p>
        </p:txBody>
      </p:sp>
      <p:sp>
        <p:nvSpPr>
          <p:cNvPr id="10" name="署名"/>
          <p:cNvSpPr>
            <a:spLocks noGrp="1"/>
          </p:cNvSpPr>
          <p:nvPr>
            <p:ph type="body" sz="quarter" idx="17"/>
            <p:custDataLst>
              <p:tags r:id="rId3"/>
            </p:custDataLst>
          </p:nvPr>
        </p:nvSpPr>
        <p:spPr/>
        <p:txBody>
          <a:bodyPr/>
          <a:lstStyle/>
          <a:p>
            <a:r>
              <a:rPr lang="zh-CN" altLang="en-US"/>
              <a:t>汇报人：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33F7-775C-320D-C805-98E3B34BD164}"/>
            </a:ext>
          </a:extLst>
        </p:cNvPr>
        <p:cNvGrpSpPr/>
        <p:nvPr/>
      </p:nvGrpSpPr>
      <p:grpSpPr>
        <a:xfrm>
          <a:off x="0" y="0"/>
          <a:ext cx="0" cy="0"/>
          <a:chOff x="0" y="0"/>
          <a:chExt cx="0" cy="0"/>
        </a:xfrm>
      </p:grpSpPr>
      <p:sp>
        <p:nvSpPr>
          <p:cNvPr id="31" name="矩形: 圆角 30">
            <a:extLst>
              <a:ext uri="{FF2B5EF4-FFF2-40B4-BE49-F238E27FC236}">
                <a16:creationId xmlns:a16="http://schemas.microsoft.com/office/drawing/2014/main" id="{6479901C-D8F4-A67E-3F89-F4E567D51431}"/>
              </a:ext>
            </a:extLst>
          </p:cNvPr>
          <p:cNvSpPr/>
          <p:nvPr>
            <p:custDataLst>
              <p:tags r:id="rId2"/>
            </p:custDataLst>
          </p:nvPr>
        </p:nvSpPr>
        <p:spPr>
          <a:xfrm>
            <a:off x="2816633" y="3491920"/>
            <a:ext cx="8222155" cy="1014094"/>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sp>
        <p:nvSpPr>
          <p:cNvPr id="30" name="矩形: 圆角 29">
            <a:extLst>
              <a:ext uri="{FF2B5EF4-FFF2-40B4-BE49-F238E27FC236}">
                <a16:creationId xmlns:a16="http://schemas.microsoft.com/office/drawing/2014/main" id="{4486EC8B-F0E9-8117-0D41-80A9B006EC62}"/>
              </a:ext>
            </a:extLst>
          </p:cNvPr>
          <p:cNvSpPr/>
          <p:nvPr>
            <p:custDataLst>
              <p:tags r:id="rId3"/>
            </p:custDataLst>
          </p:nvPr>
        </p:nvSpPr>
        <p:spPr>
          <a:xfrm>
            <a:off x="2828041" y="197963"/>
            <a:ext cx="8239026" cy="1131216"/>
          </a:xfrm>
          <a:prstGeom prst="roundRect">
            <a:avLst>
              <a:gd name="adj" fmla="val 6375"/>
            </a:avLst>
          </a:prstGeom>
          <a:solidFill>
            <a:schemeClr val="accent1">
              <a:alpha val="15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dirty="0">
              <a:solidFill>
                <a:schemeClr val="bg1"/>
              </a:solidFill>
              <a:latin typeface="+mn-ea"/>
              <a:sym typeface="+mn-ea"/>
            </a:endParaRPr>
          </a:p>
        </p:txBody>
      </p:sp>
      <p:pic>
        <p:nvPicPr>
          <p:cNvPr id="23" name="图片 22" descr="/data/temp/0cbe1e93-2d38-11ef-b9f5-1a5cda4e4a5e.jpg@base@tag=imgScale&amp;m=1&amp;w=1852&amp;h=1903&amp;q=950cbe1e93-2d38-11ef-b9f5-1a5cda4e4a5e">
            <a:extLst>
              <a:ext uri="{FF2B5EF4-FFF2-40B4-BE49-F238E27FC236}">
                <a16:creationId xmlns:a16="http://schemas.microsoft.com/office/drawing/2014/main" id="{BBD5642B-EA36-181C-B185-4913EFE7A204}"/>
              </a:ext>
            </a:extLst>
          </p:cNvPr>
          <p:cNvPicPr>
            <a:picLocks noChangeAspect="1"/>
          </p:cNvPicPr>
          <p:nvPr>
            <p:custDataLst>
              <p:tags r:id="rId4"/>
            </p:custDataLst>
          </p:nvPr>
        </p:nvPicPr>
        <p:blipFill rotWithShape="1">
          <a:blip r:embed="rId14"/>
          <a:srcRect l="16355" r="9414"/>
          <a:stretch>
            <a:fillRect/>
          </a:stretch>
        </p:blipFill>
        <p:spPr>
          <a:xfrm>
            <a:off x="84841" y="4176075"/>
            <a:ext cx="2609429" cy="2681925"/>
          </a:xfrm>
          <a:custGeom>
            <a:avLst/>
            <a:gdLst>
              <a:gd name="connsiteX0" fmla="*/ 3274961 w 6672619"/>
              <a:gd name="connsiteY0" fmla="*/ 0 h 6857999"/>
              <a:gd name="connsiteX1" fmla="*/ 6672619 w 6672619"/>
              <a:gd name="connsiteY1" fmla="*/ 0 h 6857999"/>
              <a:gd name="connsiteX2" fmla="*/ 5097370 w 6672619"/>
              <a:gd name="connsiteY2" fmla="*/ 6857999 h 6857999"/>
              <a:gd name="connsiteX3" fmla="*/ 2970144 w 6672619"/>
              <a:gd name="connsiteY3" fmla="*/ 6857999 h 6857999"/>
              <a:gd name="connsiteX4" fmla="*/ 0 w 6672619"/>
              <a:gd name="connsiteY4" fmla="*/ 4224227 h 6857999"/>
              <a:gd name="connsiteX5" fmla="*/ 0 w 6672619"/>
              <a:gd name="connsiteY5" fmla="*/ 108207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2619" h="6857999">
                <a:moveTo>
                  <a:pt x="3274961" y="0"/>
                </a:moveTo>
                <a:lnTo>
                  <a:pt x="6672619" y="0"/>
                </a:lnTo>
                <a:lnTo>
                  <a:pt x="5097370" y="6857999"/>
                </a:lnTo>
                <a:lnTo>
                  <a:pt x="2970144" y="6857999"/>
                </a:lnTo>
                <a:lnTo>
                  <a:pt x="0" y="4224227"/>
                </a:lnTo>
                <a:lnTo>
                  <a:pt x="0" y="1082072"/>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5" name="文本框 4">
            <a:extLst>
              <a:ext uri="{FF2B5EF4-FFF2-40B4-BE49-F238E27FC236}">
                <a16:creationId xmlns:a16="http://schemas.microsoft.com/office/drawing/2014/main" id="{A329DE02-884F-8AF1-00C0-F2B254CDA25B}"/>
              </a:ext>
            </a:extLst>
          </p:cNvPr>
          <p:cNvSpPr txBox="1"/>
          <p:nvPr/>
        </p:nvSpPr>
        <p:spPr>
          <a:xfrm>
            <a:off x="3266389" y="430605"/>
            <a:ext cx="7499022" cy="830997"/>
          </a:xfrm>
          <a:prstGeom prst="rect">
            <a:avLst/>
          </a:prstGeom>
          <a:noFill/>
        </p:spPr>
        <p:txBody>
          <a:bodyPr wrap="square">
            <a:spAutoFit/>
          </a:bodyPr>
          <a:lstStyle/>
          <a:p>
            <a:r>
              <a:rPr lang="en-US" altLang="zh-CN" sz="2400" b="1" i="0">
                <a:solidFill>
                  <a:srgbClr val="060607"/>
                </a:solidFill>
                <a:effectLst/>
                <a:latin typeface="-apple-system"/>
              </a:rPr>
              <a:t>Towards Playing Full MOBA Games with Deep Reinforcement Learning	</a:t>
            </a:r>
            <a:r>
              <a:rPr lang="zh-CN" altLang="en-US" sz="1600" b="1" i="0">
                <a:solidFill>
                  <a:srgbClr val="060607"/>
                </a:solidFill>
                <a:effectLst/>
                <a:latin typeface="-apple-system"/>
              </a:rPr>
              <a:t>通过深度强化学习玩完整的 </a:t>
            </a:r>
            <a:r>
              <a:rPr lang="en-US" altLang="zh-CN" sz="1600" b="1" i="0">
                <a:solidFill>
                  <a:srgbClr val="060607"/>
                </a:solidFill>
                <a:effectLst/>
                <a:latin typeface="-apple-system"/>
              </a:rPr>
              <a:t>MOBA </a:t>
            </a:r>
            <a:r>
              <a:rPr lang="zh-CN" altLang="en-US" sz="1600" b="1" i="0">
                <a:solidFill>
                  <a:srgbClr val="060607"/>
                </a:solidFill>
                <a:effectLst/>
                <a:latin typeface="-apple-system"/>
              </a:rPr>
              <a:t>游戏</a:t>
            </a:r>
            <a:endParaRPr lang="en-US" sz="1600"/>
          </a:p>
        </p:txBody>
      </p:sp>
      <p:sp>
        <p:nvSpPr>
          <p:cNvPr id="8" name="文本框 7">
            <a:extLst>
              <a:ext uri="{FF2B5EF4-FFF2-40B4-BE49-F238E27FC236}">
                <a16:creationId xmlns:a16="http://schemas.microsoft.com/office/drawing/2014/main" id="{4820EC89-E0A9-99E2-41DD-DBC95F6BF018}"/>
              </a:ext>
            </a:extLst>
          </p:cNvPr>
          <p:cNvSpPr txBox="1"/>
          <p:nvPr/>
        </p:nvSpPr>
        <p:spPr>
          <a:xfrm>
            <a:off x="2958354" y="3617238"/>
            <a:ext cx="8078992" cy="830997"/>
          </a:xfrm>
          <a:prstGeom prst="rect">
            <a:avLst/>
          </a:prstGeom>
          <a:noFill/>
        </p:spPr>
        <p:txBody>
          <a:bodyPr wrap="square">
            <a:spAutoFit/>
          </a:bodyPr>
          <a:lstStyle/>
          <a:p>
            <a:r>
              <a:rPr lang="en-US" altLang="zh-CN" sz="2400" b="1" i="0">
                <a:solidFill>
                  <a:srgbClr val="060607"/>
                </a:solidFill>
                <a:effectLst/>
                <a:latin typeface="-apple-system"/>
              </a:rPr>
              <a:t>Supervised Learning Achieves Human-Level Performance in MOBA Games: A Case Study of Honor of Kings</a:t>
            </a:r>
            <a:endParaRPr lang="en-US" sz="2400"/>
          </a:p>
        </p:txBody>
      </p:sp>
      <p:sp>
        <p:nvSpPr>
          <p:cNvPr id="15" name="圆角矩形 19">
            <a:extLst>
              <a:ext uri="{FF2B5EF4-FFF2-40B4-BE49-F238E27FC236}">
                <a16:creationId xmlns:a16="http://schemas.microsoft.com/office/drawing/2014/main" id="{C6A30452-7E6A-9AE1-98BD-B862E572AF5E}"/>
              </a:ext>
            </a:extLst>
          </p:cNvPr>
          <p:cNvSpPr/>
          <p:nvPr>
            <p:custDataLst>
              <p:tags r:id="rId5"/>
            </p:custDataLst>
          </p:nvPr>
        </p:nvSpPr>
        <p:spPr>
          <a:xfrm>
            <a:off x="3431877" y="1470430"/>
            <a:ext cx="1771720" cy="398093"/>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000" b="1" dirty="0">
                <a:uFillTx/>
                <a:latin typeface="+mn-ea"/>
                <a:cs typeface="+mn-ea"/>
                <a:sym typeface="+mn-ea"/>
              </a:rPr>
              <a:t>作者信息</a:t>
            </a:r>
          </a:p>
        </p:txBody>
      </p:sp>
      <p:sp>
        <p:nvSpPr>
          <p:cNvPr id="17" name="矩形 16">
            <a:extLst>
              <a:ext uri="{FF2B5EF4-FFF2-40B4-BE49-F238E27FC236}">
                <a16:creationId xmlns:a16="http://schemas.microsoft.com/office/drawing/2014/main" id="{E9B885B8-6212-5207-EB92-2F0D7E17BBBB}"/>
              </a:ext>
            </a:extLst>
          </p:cNvPr>
          <p:cNvSpPr/>
          <p:nvPr>
            <p:custDataLst>
              <p:tags r:id="rId6"/>
            </p:custDataLst>
          </p:nvPr>
        </p:nvSpPr>
        <p:spPr>
          <a:xfrm>
            <a:off x="2375554" y="1969376"/>
            <a:ext cx="3893272" cy="897927"/>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de-DE" altLang="zh-CN" sz="1600" b="1">
                <a:solidFill>
                  <a:schemeClr val="tx1">
                    <a:lumMod val="85000"/>
                    <a:lumOff val="15000"/>
                  </a:schemeClr>
                </a:solidFill>
                <a:latin typeface="+mn-ea"/>
                <a:cs typeface="+mn-ea"/>
              </a:rPr>
              <a:t>Deheng Ye</a:t>
            </a:r>
          </a:p>
          <a:p>
            <a:pPr algn="ctr">
              <a:lnSpc>
                <a:spcPct val="150000"/>
              </a:lnSpc>
              <a:spcBef>
                <a:spcPct val="0"/>
              </a:spcBef>
              <a:spcAft>
                <a:spcPct val="0"/>
              </a:spcAft>
            </a:pPr>
            <a:r>
              <a:rPr lang="de-DE" altLang="zh-CN" sz="1600" b="1">
                <a:solidFill>
                  <a:schemeClr val="tx1">
                    <a:lumMod val="85000"/>
                    <a:lumOff val="15000"/>
                  </a:schemeClr>
                </a:solidFill>
                <a:latin typeface="+mn-ea"/>
                <a:cs typeface="+mn-ea"/>
              </a:rPr>
              <a:t>Guibin Chen</a:t>
            </a:r>
          </a:p>
          <a:p>
            <a:pPr algn="ctr">
              <a:lnSpc>
                <a:spcPct val="150000"/>
              </a:lnSpc>
              <a:spcBef>
                <a:spcPct val="0"/>
              </a:spcBef>
              <a:spcAft>
                <a:spcPct val="0"/>
              </a:spcAft>
            </a:pPr>
            <a:r>
              <a:rPr lang="de-DE" altLang="zh-CN" sz="1600" b="1">
                <a:solidFill>
                  <a:schemeClr val="tx1">
                    <a:lumMod val="85000"/>
                    <a:lumOff val="15000"/>
                  </a:schemeClr>
                </a:solidFill>
                <a:latin typeface="+mn-ea"/>
                <a:cs typeface="+mn-ea"/>
              </a:rPr>
              <a:t>Wen Zhang Wen</a:t>
            </a:r>
            <a:endParaRPr lang="zh-CN" altLang="en-US" sz="1600" b="1" dirty="0">
              <a:solidFill>
                <a:schemeClr val="tx1">
                  <a:lumMod val="85000"/>
                  <a:lumOff val="15000"/>
                </a:schemeClr>
              </a:solidFill>
              <a:latin typeface="+mn-ea"/>
              <a:cs typeface="+mn-ea"/>
            </a:endParaRPr>
          </a:p>
        </p:txBody>
      </p:sp>
      <p:sp>
        <p:nvSpPr>
          <p:cNvPr id="18" name="圆角矩形 11">
            <a:extLst>
              <a:ext uri="{FF2B5EF4-FFF2-40B4-BE49-F238E27FC236}">
                <a16:creationId xmlns:a16="http://schemas.microsoft.com/office/drawing/2014/main" id="{D8442256-9BB2-496B-7FEF-E01FD8514109}"/>
              </a:ext>
            </a:extLst>
          </p:cNvPr>
          <p:cNvSpPr/>
          <p:nvPr>
            <p:custDataLst>
              <p:tags r:id="rId7"/>
            </p:custDataLst>
          </p:nvPr>
        </p:nvSpPr>
        <p:spPr>
          <a:xfrm>
            <a:off x="6726069" y="1443742"/>
            <a:ext cx="1890030" cy="424782"/>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000" b="1" dirty="0">
                <a:uFillTx/>
                <a:latin typeface="+mn-ea"/>
                <a:cs typeface="+mn-ea"/>
                <a:sym typeface="+mn-ea"/>
              </a:rPr>
              <a:t>所属机构</a:t>
            </a:r>
          </a:p>
        </p:txBody>
      </p:sp>
      <p:sp>
        <p:nvSpPr>
          <p:cNvPr id="19" name="矩形 18">
            <a:extLst>
              <a:ext uri="{FF2B5EF4-FFF2-40B4-BE49-F238E27FC236}">
                <a16:creationId xmlns:a16="http://schemas.microsoft.com/office/drawing/2014/main" id="{90927765-932F-2D3E-0FC4-A091528F981B}"/>
              </a:ext>
            </a:extLst>
          </p:cNvPr>
          <p:cNvSpPr/>
          <p:nvPr>
            <p:custDataLst>
              <p:tags r:id="rId8"/>
            </p:custDataLst>
          </p:nvPr>
        </p:nvSpPr>
        <p:spPr>
          <a:xfrm>
            <a:off x="5972012" y="2049195"/>
            <a:ext cx="4378400" cy="897927"/>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it-IT" altLang="zh-CN" sz="1600" b="1">
                <a:solidFill>
                  <a:schemeClr val="tx1">
                    <a:lumMod val="85000"/>
                    <a:lumOff val="15000"/>
                  </a:schemeClr>
                </a:solidFill>
                <a:latin typeface="+mn-ea"/>
                <a:cs typeface="+mn-ea"/>
              </a:rPr>
              <a:t>Tencent AI Lab, Shenzhen, China</a:t>
            </a:r>
          </a:p>
          <a:p>
            <a:pPr algn="ctr">
              <a:lnSpc>
                <a:spcPct val="150000"/>
              </a:lnSpc>
              <a:spcBef>
                <a:spcPct val="0"/>
              </a:spcBef>
              <a:spcAft>
                <a:spcPct val="0"/>
              </a:spcAft>
            </a:pPr>
            <a:r>
              <a:rPr lang="it-IT" altLang="zh-CN" sz="1600" b="1">
                <a:solidFill>
                  <a:schemeClr val="tx1">
                    <a:lumMod val="85000"/>
                    <a:lumOff val="15000"/>
                  </a:schemeClr>
                </a:solidFill>
                <a:latin typeface="+mn-ea"/>
                <a:cs typeface="+mn-ea"/>
              </a:rPr>
              <a:t>Tencent TiMi L1 Studio, Chengdu, China</a:t>
            </a:r>
          </a:p>
          <a:p>
            <a:pPr algn="ctr">
              <a:lnSpc>
                <a:spcPct val="150000"/>
              </a:lnSpc>
              <a:spcBef>
                <a:spcPct val="0"/>
              </a:spcBef>
              <a:spcAft>
                <a:spcPct val="0"/>
              </a:spcAft>
            </a:pPr>
            <a:r>
              <a:rPr lang="it-IT" altLang="zh-CN" sz="1600" b="1">
                <a:solidFill>
                  <a:schemeClr val="tx1">
                    <a:lumMod val="85000"/>
                    <a:lumOff val="15000"/>
                  </a:schemeClr>
                </a:solidFill>
                <a:latin typeface="+mn-ea"/>
                <a:cs typeface="+mn-ea"/>
              </a:rPr>
              <a:t>Columbia University, USA</a:t>
            </a:r>
            <a:endParaRPr lang="zh-CN" altLang="en-US" sz="1600" b="1" dirty="0">
              <a:solidFill>
                <a:schemeClr val="tx1">
                  <a:lumMod val="85000"/>
                  <a:lumOff val="15000"/>
                </a:schemeClr>
              </a:solidFill>
              <a:latin typeface="+mn-ea"/>
              <a:cs typeface="+mn-ea"/>
            </a:endParaRPr>
          </a:p>
        </p:txBody>
      </p:sp>
      <p:sp>
        <p:nvSpPr>
          <p:cNvPr id="20" name="圆角矩形 19">
            <a:extLst>
              <a:ext uri="{FF2B5EF4-FFF2-40B4-BE49-F238E27FC236}">
                <a16:creationId xmlns:a16="http://schemas.microsoft.com/office/drawing/2014/main" id="{86C9148D-49EC-ACAF-F9CE-00A936330DCC}"/>
              </a:ext>
            </a:extLst>
          </p:cNvPr>
          <p:cNvSpPr/>
          <p:nvPr>
            <p:custDataLst>
              <p:tags r:id="rId9"/>
            </p:custDataLst>
          </p:nvPr>
        </p:nvSpPr>
        <p:spPr>
          <a:xfrm>
            <a:off x="3442873" y="4748437"/>
            <a:ext cx="1873845" cy="421040"/>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000" b="1" dirty="0">
                <a:uFillTx/>
                <a:latin typeface="+mn-ea"/>
                <a:cs typeface="+mn-ea"/>
                <a:sym typeface="+mn-ea"/>
              </a:rPr>
              <a:t>作者信息</a:t>
            </a:r>
          </a:p>
        </p:txBody>
      </p:sp>
      <p:sp>
        <p:nvSpPr>
          <p:cNvPr id="22" name="圆角矩形 11">
            <a:extLst>
              <a:ext uri="{FF2B5EF4-FFF2-40B4-BE49-F238E27FC236}">
                <a16:creationId xmlns:a16="http://schemas.microsoft.com/office/drawing/2014/main" id="{2E721533-E6B5-452C-BC47-BAE4CE8333EF}"/>
              </a:ext>
            </a:extLst>
          </p:cNvPr>
          <p:cNvSpPr/>
          <p:nvPr>
            <p:custDataLst>
              <p:tags r:id="rId10"/>
            </p:custDataLst>
          </p:nvPr>
        </p:nvSpPr>
        <p:spPr>
          <a:xfrm>
            <a:off x="6916176" y="4735268"/>
            <a:ext cx="1890030" cy="424782"/>
          </a:xfrm>
          <a:prstGeom prst="roundRect">
            <a:avLst>
              <a:gd name="adj" fmla="val 50000"/>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000" b="1" dirty="0">
                <a:uFillTx/>
                <a:latin typeface="+mn-ea"/>
                <a:cs typeface="+mn-ea"/>
                <a:sym typeface="+mn-ea"/>
              </a:rPr>
              <a:t>所属机构</a:t>
            </a:r>
          </a:p>
        </p:txBody>
      </p:sp>
      <p:sp>
        <p:nvSpPr>
          <p:cNvPr id="25" name="文本框 24">
            <a:extLst>
              <a:ext uri="{FF2B5EF4-FFF2-40B4-BE49-F238E27FC236}">
                <a16:creationId xmlns:a16="http://schemas.microsoft.com/office/drawing/2014/main" id="{A3E87AD9-0F9B-59ED-D684-2D69EE2D828E}"/>
              </a:ext>
            </a:extLst>
          </p:cNvPr>
          <p:cNvSpPr txBox="1"/>
          <p:nvPr/>
        </p:nvSpPr>
        <p:spPr>
          <a:xfrm>
            <a:off x="3360655" y="5354673"/>
            <a:ext cx="2050330" cy="1162819"/>
          </a:xfrm>
          <a:prstGeom prst="rect">
            <a:avLst/>
          </a:prstGeom>
          <a:noFill/>
        </p:spPr>
        <p:txBody>
          <a:bodyPr wrap="square">
            <a:spAutoFit/>
          </a:bodyPr>
          <a:lstStyle/>
          <a:p>
            <a:pPr algn="ctr">
              <a:lnSpc>
                <a:spcPct val="150000"/>
              </a:lnSpc>
              <a:spcBef>
                <a:spcPct val="0"/>
              </a:spcBef>
              <a:spcAft>
                <a:spcPct val="0"/>
              </a:spcAft>
            </a:pPr>
            <a:r>
              <a:rPr lang="en-US" altLang="zh-CN" sz="1600" b="1">
                <a:solidFill>
                  <a:schemeClr val="tx1">
                    <a:lumMod val="85000"/>
                    <a:lumOff val="15000"/>
                  </a:schemeClr>
                </a:solidFill>
                <a:latin typeface="+mn-ea"/>
                <a:cs typeface="+mn-ea"/>
              </a:rPr>
              <a:t>Deheng Ye</a:t>
            </a:r>
          </a:p>
          <a:p>
            <a:pPr algn="ctr">
              <a:lnSpc>
                <a:spcPct val="150000"/>
              </a:lnSpc>
              <a:spcBef>
                <a:spcPct val="0"/>
              </a:spcBef>
              <a:spcAft>
                <a:spcPct val="0"/>
              </a:spcAft>
            </a:pPr>
            <a:r>
              <a:rPr lang="en-US" altLang="zh-CN" sz="1600" b="1">
                <a:solidFill>
                  <a:schemeClr val="tx1">
                    <a:lumMod val="85000"/>
                    <a:lumOff val="15000"/>
                  </a:schemeClr>
                </a:solidFill>
                <a:latin typeface="+mn-ea"/>
                <a:cs typeface="+mn-ea"/>
              </a:rPr>
              <a:t>Guibin Chen</a:t>
            </a:r>
          </a:p>
          <a:p>
            <a:pPr algn="ctr">
              <a:lnSpc>
                <a:spcPct val="150000"/>
              </a:lnSpc>
              <a:spcBef>
                <a:spcPct val="0"/>
              </a:spcBef>
              <a:spcAft>
                <a:spcPct val="0"/>
              </a:spcAft>
            </a:pPr>
            <a:r>
              <a:rPr lang="en-US" altLang="zh-CN" sz="1600" b="1">
                <a:solidFill>
                  <a:schemeClr val="tx1">
                    <a:lumMod val="85000"/>
                    <a:lumOff val="15000"/>
                  </a:schemeClr>
                </a:solidFill>
                <a:latin typeface="+mn-ea"/>
                <a:cs typeface="+mn-ea"/>
              </a:rPr>
              <a:t>Peilin Zhao</a:t>
            </a:r>
          </a:p>
        </p:txBody>
      </p:sp>
      <p:sp>
        <p:nvSpPr>
          <p:cNvPr id="27" name="文本框 26">
            <a:extLst>
              <a:ext uri="{FF2B5EF4-FFF2-40B4-BE49-F238E27FC236}">
                <a16:creationId xmlns:a16="http://schemas.microsoft.com/office/drawing/2014/main" id="{88640B36-7FB8-D54E-822C-B8F944292143}"/>
              </a:ext>
            </a:extLst>
          </p:cNvPr>
          <p:cNvSpPr txBox="1"/>
          <p:nvPr/>
        </p:nvSpPr>
        <p:spPr>
          <a:xfrm>
            <a:off x="5274297" y="5370625"/>
            <a:ext cx="6099142" cy="793487"/>
          </a:xfrm>
          <a:prstGeom prst="rect">
            <a:avLst/>
          </a:prstGeom>
          <a:noFill/>
        </p:spPr>
        <p:txBody>
          <a:bodyPr wrap="square">
            <a:spAutoFit/>
          </a:bodyPr>
          <a:lstStyle/>
          <a:p>
            <a:pPr algn="ctr">
              <a:lnSpc>
                <a:spcPct val="150000"/>
              </a:lnSpc>
              <a:spcBef>
                <a:spcPct val="0"/>
              </a:spcBef>
              <a:spcAft>
                <a:spcPct val="0"/>
              </a:spcAft>
            </a:pPr>
            <a:r>
              <a:rPr lang="it-IT" altLang="zh-CN" sz="1600" b="1">
                <a:solidFill>
                  <a:schemeClr val="tx1">
                    <a:lumMod val="85000"/>
                    <a:lumOff val="15000"/>
                  </a:schemeClr>
                </a:solidFill>
                <a:latin typeface="+mn-ea"/>
                <a:cs typeface="+mn-ea"/>
              </a:rPr>
              <a:t>Tencent AI Lab, Shenzhen, China</a:t>
            </a:r>
          </a:p>
          <a:p>
            <a:pPr algn="ctr">
              <a:lnSpc>
                <a:spcPct val="150000"/>
              </a:lnSpc>
              <a:spcBef>
                <a:spcPct val="0"/>
              </a:spcBef>
              <a:spcAft>
                <a:spcPct val="0"/>
              </a:spcAft>
            </a:pPr>
            <a:r>
              <a:rPr lang="it-IT" altLang="zh-CN" sz="1600" b="1">
                <a:solidFill>
                  <a:schemeClr val="tx1">
                    <a:lumMod val="85000"/>
                    <a:lumOff val="15000"/>
                  </a:schemeClr>
                </a:solidFill>
                <a:latin typeface="+mn-ea"/>
                <a:cs typeface="+mn-ea"/>
              </a:rPr>
              <a:t>Tencent Timi Studio, Chengdu, China</a:t>
            </a:r>
          </a:p>
        </p:txBody>
      </p:sp>
      <p:sp>
        <p:nvSpPr>
          <p:cNvPr id="28" name="矩形 27">
            <a:extLst>
              <a:ext uri="{FF2B5EF4-FFF2-40B4-BE49-F238E27FC236}">
                <a16:creationId xmlns:a16="http://schemas.microsoft.com/office/drawing/2014/main" id="{56341670-CFD3-6E8A-A33F-3DD250BFC2AB}"/>
              </a:ext>
            </a:extLst>
          </p:cNvPr>
          <p:cNvSpPr/>
          <p:nvPr>
            <p:custDataLst>
              <p:tags r:id="rId11"/>
            </p:custDataLst>
          </p:nvPr>
        </p:nvSpPr>
        <p:spPr>
          <a:xfrm>
            <a:off x="2818615" y="197963"/>
            <a:ext cx="8229600" cy="6447934"/>
          </a:xfrm>
          <a:prstGeom prst="rect">
            <a:avLst/>
          </a:prstGeom>
          <a:noFill/>
          <a:ln w="95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779207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BE1D-75CD-E1BC-CC6D-8A79E786219E}"/>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9889816-7480-08EE-2389-2905B162E397}"/>
              </a:ext>
            </a:extLst>
          </p:cNvPr>
          <p:cNvCxnSpPr>
            <a:cxnSpLocks/>
          </p:cNvCxnSpPr>
          <p:nvPr/>
        </p:nvCxnSpPr>
        <p:spPr>
          <a:xfrm>
            <a:off x="3569576" y="532441"/>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8B490AB-B1BD-4D56-9876-B2154C175ACB}"/>
              </a:ext>
            </a:extLst>
          </p:cNvPr>
          <p:cNvSpPr txBox="1"/>
          <p:nvPr/>
        </p:nvSpPr>
        <p:spPr>
          <a:xfrm>
            <a:off x="1284402" y="65988"/>
            <a:ext cx="8236669" cy="923330"/>
          </a:xfrm>
          <a:prstGeom prst="rect">
            <a:avLst/>
          </a:prstGeom>
          <a:noFill/>
        </p:spPr>
        <p:txBody>
          <a:bodyPr wrap="square">
            <a:spAutoFit/>
          </a:bodyPr>
          <a:lstStyle/>
          <a:p>
            <a:r>
              <a:rPr lang="en-US" altLang="zh-CN" b="0" i="0">
                <a:solidFill>
                  <a:srgbClr val="0D0B22"/>
                </a:solidFill>
                <a:effectLst/>
                <a:latin typeface="Microsoft YaHei" panose="020B0503020204020204" pitchFamily="34" charset="-122"/>
                <a:ea typeface="Microsoft YaHei" panose="020B0503020204020204" pitchFamily="34" charset="-122"/>
              </a:rPr>
              <a:t>Towards Playing Full MOBA Games with Deep Reinforcement Learning</a:t>
            </a:r>
          </a:p>
          <a:p>
            <a:br>
              <a:rPr lang="en-US" altLang="zh-CN"/>
            </a:br>
            <a:endParaRPr lang="en-US"/>
          </a:p>
        </p:txBody>
      </p:sp>
      <p:sp>
        <p:nvSpPr>
          <p:cNvPr id="2" name="圆角矩形 106">
            <a:extLst>
              <a:ext uri="{FF2B5EF4-FFF2-40B4-BE49-F238E27FC236}">
                <a16:creationId xmlns:a16="http://schemas.microsoft.com/office/drawing/2014/main" id="{43D72E9F-201F-FABF-EFF2-E6C7AD8D1F80}"/>
              </a:ext>
            </a:extLst>
          </p:cNvPr>
          <p:cNvSpPr/>
          <p:nvPr>
            <p:custDataLst>
              <p:tags r:id="rId1"/>
            </p:custDataLst>
          </p:nvPr>
        </p:nvSpPr>
        <p:spPr>
          <a:xfrm>
            <a:off x="571818" y="2034335"/>
            <a:ext cx="10957163" cy="3073593"/>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alpha val="10000"/>
                </a:schemeClr>
              </a:solidFill>
            </a:endParaRPr>
          </a:p>
        </p:txBody>
      </p:sp>
      <p:sp>
        <p:nvSpPr>
          <p:cNvPr id="7" name="矩形 6">
            <a:extLst>
              <a:ext uri="{FF2B5EF4-FFF2-40B4-BE49-F238E27FC236}">
                <a16:creationId xmlns:a16="http://schemas.microsoft.com/office/drawing/2014/main" id="{EDB6896A-E730-69FB-4DAF-A5D9334FCD3A}"/>
              </a:ext>
            </a:extLst>
          </p:cNvPr>
          <p:cNvSpPr/>
          <p:nvPr>
            <p:custDataLst>
              <p:tags r:id="rId2"/>
            </p:custDataLst>
          </p:nvPr>
        </p:nvSpPr>
        <p:spPr>
          <a:xfrm>
            <a:off x="826301" y="1989112"/>
            <a:ext cx="3728313" cy="538940"/>
          </a:xfrm>
          <a:prstGeom prst="rect">
            <a:avLst/>
          </a:prstGeom>
          <a:noFill/>
        </p:spPr>
        <p:txBody>
          <a:bodyPr wrap="square" lIns="0" tIns="0" rIns="0" bIns="0" rtlCol="0" anchor="b" anchorCtr="0">
            <a:noAutofit/>
          </a:bodyPr>
          <a:lstStyle/>
          <a:p>
            <a:pPr algn="ctr">
              <a:spcBef>
                <a:spcPct val="0"/>
              </a:spcBef>
              <a:spcAft>
                <a:spcPct val="0"/>
              </a:spcAft>
            </a:pPr>
            <a:r>
              <a:rPr lang="zh-CN" altLang="en-US" sz="2800" b="1">
                <a:solidFill>
                  <a:schemeClr val="accent1"/>
                </a:solidFill>
                <a:latin typeface="+mn-ea"/>
                <a:cs typeface="+mn-ea"/>
              </a:rPr>
              <a:t>论文摘要</a:t>
            </a:r>
            <a:endParaRPr lang="zh-CN" altLang="en-US" sz="2800" b="1" dirty="0">
              <a:solidFill>
                <a:schemeClr val="accent1"/>
              </a:solidFill>
              <a:latin typeface="+mn-ea"/>
              <a:cs typeface="+mn-ea"/>
            </a:endParaRPr>
          </a:p>
        </p:txBody>
      </p:sp>
      <p:pic>
        <p:nvPicPr>
          <p:cNvPr id="8" name="图片 7" descr="/data/temp/0d17ab06-2d38-11ef-a007-2ea9b9a8f815.jpg@base@tag=imgScale&amp;m=1&amp;w=534&amp;h=534&amp;q=950d17ab06-2d38-11ef-a007-2ea9b9a8f815">
            <a:extLst>
              <a:ext uri="{FF2B5EF4-FFF2-40B4-BE49-F238E27FC236}">
                <a16:creationId xmlns:a16="http://schemas.microsoft.com/office/drawing/2014/main" id="{93B0B49E-7503-DD76-F2D3-01BB26BD1362}"/>
              </a:ext>
            </a:extLst>
          </p:cNvPr>
          <p:cNvPicPr>
            <a:picLocks noChangeAspect="1"/>
          </p:cNvPicPr>
          <p:nvPr>
            <p:custDataLst>
              <p:tags r:id="rId3"/>
            </p:custDataLst>
          </p:nvPr>
        </p:nvPicPr>
        <p:blipFill>
          <a:blip r:embed="rId9"/>
          <a:srcRect l="15648" r="15648"/>
          <a:stretch>
            <a:fillRect/>
          </a:stretch>
        </p:blipFill>
        <p:spPr>
          <a:xfrm>
            <a:off x="1045287" y="1603864"/>
            <a:ext cx="774087" cy="774323"/>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9" name="圆角矩形 27">
            <a:extLst>
              <a:ext uri="{FF2B5EF4-FFF2-40B4-BE49-F238E27FC236}">
                <a16:creationId xmlns:a16="http://schemas.microsoft.com/office/drawing/2014/main" id="{4DF9D6A6-1389-8ECA-4FF0-0DF4A0CB60C9}"/>
              </a:ext>
            </a:extLst>
          </p:cNvPr>
          <p:cNvSpPr/>
          <p:nvPr>
            <p:custDataLst>
              <p:tags r:id="rId4"/>
            </p:custDataLst>
          </p:nvPr>
        </p:nvSpPr>
        <p:spPr>
          <a:xfrm>
            <a:off x="1300519" y="2177592"/>
            <a:ext cx="335995" cy="336398"/>
          </a:xfrm>
          <a:prstGeom prst="roundRect">
            <a:avLst>
              <a:gd name="adj" fmla="val 50000"/>
            </a:avLst>
          </a:prstGeom>
          <a:solidFill>
            <a:schemeClr val="accent1"/>
          </a:solidFill>
          <a:ln w="25400">
            <a:solidFill>
              <a:schemeClr val="lt1"/>
            </a:solidFill>
          </a:ln>
          <a:effectLst>
            <a:outerShdw blurRad="127000" dist="63500" dir="2700000" algn="tl" rotWithShape="0">
              <a:schemeClr val="accent1">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10" name="任意多边形 28">
            <a:extLst>
              <a:ext uri="{FF2B5EF4-FFF2-40B4-BE49-F238E27FC236}">
                <a16:creationId xmlns:a16="http://schemas.microsoft.com/office/drawing/2014/main" id="{D155B8C2-312E-36BB-990A-5C34E7DCA6C9}"/>
              </a:ext>
            </a:extLst>
          </p:cNvPr>
          <p:cNvSpPr>
            <a:spLocks noChangeAspect="1"/>
          </p:cNvSpPr>
          <p:nvPr>
            <p:custDataLst>
              <p:tags r:id="rId5"/>
            </p:custDataLst>
          </p:nvPr>
        </p:nvSpPr>
        <p:spPr>
          <a:xfrm rot="8100000">
            <a:off x="1344904" y="2246170"/>
            <a:ext cx="276326" cy="163822"/>
          </a:xfrm>
          <a:custGeom>
            <a:avLst/>
            <a:gdLst/>
            <a:ahLst/>
            <a:cxnLst>
              <a:cxn ang="3">
                <a:pos x="hc" y="t"/>
              </a:cxn>
              <a:cxn ang="cd2">
                <a:pos x="l" y="vc"/>
              </a:cxn>
              <a:cxn ang="cd4">
                <a:pos x="hc" y="b"/>
              </a:cxn>
              <a:cxn ang="0">
                <a:pos x="r" y="vc"/>
              </a:cxn>
            </a:cxnLst>
            <a:rect l="l" t="t" r="r" b="b"/>
            <a:pathLst>
              <a:path w="3516" h="1878">
                <a:moveTo>
                  <a:pt x="3018" y="0"/>
                </a:moveTo>
                <a:lnTo>
                  <a:pt x="3516" y="0"/>
                </a:lnTo>
                <a:lnTo>
                  <a:pt x="3516" y="1878"/>
                </a:lnTo>
                <a:lnTo>
                  <a:pt x="3018" y="1878"/>
                </a:lnTo>
                <a:lnTo>
                  <a:pt x="3018" y="499"/>
                </a:lnTo>
                <a:lnTo>
                  <a:pt x="0" y="499"/>
                </a:lnTo>
                <a:lnTo>
                  <a:pt x="0" y="1"/>
                </a:lnTo>
                <a:lnTo>
                  <a:pt x="3018" y="1"/>
                </a:lnTo>
                <a:lnTo>
                  <a:pt x="3018" y="0"/>
                </a:lnTo>
                <a:close/>
              </a:path>
            </a:pathLst>
          </a:custGeom>
          <a:solidFill>
            <a:schemeClr val="l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solidFill>
                <a:schemeClr val="lt1"/>
              </a:solidFill>
            </a:endParaRPr>
          </a:p>
        </p:txBody>
      </p:sp>
      <p:sp>
        <p:nvSpPr>
          <p:cNvPr id="12" name="文本框 11">
            <a:extLst>
              <a:ext uri="{FF2B5EF4-FFF2-40B4-BE49-F238E27FC236}">
                <a16:creationId xmlns:a16="http://schemas.microsoft.com/office/drawing/2014/main" id="{A81F0638-3842-F2C2-578E-85C512565820}"/>
              </a:ext>
            </a:extLst>
          </p:cNvPr>
          <p:cNvSpPr txBox="1"/>
          <p:nvPr/>
        </p:nvSpPr>
        <p:spPr>
          <a:xfrm>
            <a:off x="622217" y="2596257"/>
            <a:ext cx="10539119" cy="2308324"/>
          </a:xfrm>
          <a:prstGeom prst="rect">
            <a:avLst/>
          </a:prstGeom>
          <a:noFill/>
        </p:spPr>
        <p:txBody>
          <a:bodyPr wrap="square">
            <a:spAutoFit/>
          </a:bodyPr>
          <a:lstStyle/>
          <a:p>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游戏（如</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王者荣耀</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英雄联盟</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和</a:t>
            </a:r>
            <a:r>
              <a:rPr lang="en-US" altLang="zh-CN">
                <a:solidFill>
                  <a:schemeClr val="tx1">
                    <a:lumMod val="85000"/>
                    <a:lumOff val="15000"/>
                  </a:schemeClr>
                </a:solidFill>
                <a:latin typeface="+mn-ea"/>
                <a:cs typeface="+mn-ea"/>
              </a:rPr>
              <a:t>《Dota 2》</a:t>
            </a:r>
            <a:r>
              <a:rPr lang="zh-CN" altLang="en-US">
                <a:solidFill>
                  <a:schemeClr val="tx1">
                    <a:lumMod val="85000"/>
                    <a:lumOff val="15000"/>
                  </a:schemeClr>
                </a:solidFill>
                <a:latin typeface="+mn-ea"/>
                <a:cs typeface="+mn-ea"/>
              </a:rPr>
              <a:t>）对</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系统提出了巨大挑战，包括多智能体、庞大的状态</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动作空间、复杂的动作控制等。现有工作在处理英雄池扩大导致的原始游戏复杂性方面存在不足。</a:t>
            </a:r>
          </a:p>
          <a:p>
            <a:r>
              <a:rPr lang="zh-CN" altLang="en-US">
                <a:solidFill>
                  <a:schemeClr val="tx1">
                    <a:lumMod val="85000"/>
                    <a:lumOff val="15000"/>
                  </a:schemeClr>
                </a:solidFill>
                <a:latin typeface="+mn-ea"/>
                <a:cs typeface="+mn-ea"/>
              </a:rPr>
              <a:t>本文提出了一个</a:t>
            </a:r>
            <a:r>
              <a:rPr lang="zh-CN" altLang="en-US">
                <a:solidFill>
                  <a:srgbClr val="FF0000"/>
                </a:solidFill>
                <a:latin typeface="+mn-ea"/>
                <a:cs typeface="+mn-ea"/>
              </a:rPr>
              <a:t>深度强化学习</a:t>
            </a:r>
            <a:r>
              <a:rPr lang="zh-CN" altLang="en-US">
                <a:solidFill>
                  <a:schemeClr val="tx1">
                    <a:lumMod val="85000"/>
                    <a:lumOff val="15000"/>
                  </a:schemeClr>
                </a:solidFill>
                <a:latin typeface="+mn-ea"/>
                <a:cs typeface="+mn-ea"/>
              </a:rPr>
              <a:t>的学习范式，使得能够玩完整的</a:t>
            </a:r>
            <a:r>
              <a:rPr lang="en-US" altLang="zh-CN">
                <a:solidFill>
                  <a:schemeClr val="tx1">
                    <a:lumMod val="85000"/>
                    <a:lumOff val="15000"/>
                  </a:schemeClr>
                </a:solidFill>
                <a:latin typeface="+mn-ea"/>
                <a:cs typeface="+mn-ea"/>
              </a:rPr>
              <a:t>MOBA</a:t>
            </a:r>
            <a:r>
              <a:rPr lang="zh-CN" altLang="en-US">
                <a:solidFill>
                  <a:schemeClr val="tx1">
                    <a:lumMod val="85000"/>
                    <a:lumOff val="15000"/>
                  </a:schemeClr>
                </a:solidFill>
                <a:latin typeface="+mn-ea"/>
                <a:cs typeface="+mn-ea"/>
              </a:rPr>
              <a:t>游戏。</a:t>
            </a:r>
          </a:p>
          <a:p>
            <a:r>
              <a:rPr lang="zh-CN" altLang="en-US">
                <a:solidFill>
                  <a:schemeClr val="tx1">
                    <a:lumMod val="85000"/>
                    <a:lumOff val="15000"/>
                  </a:schemeClr>
                </a:solidFill>
                <a:latin typeface="+mn-ea"/>
                <a:cs typeface="+mn-ea"/>
              </a:rPr>
              <a:t>使用了新颖和现有的学习技术组合，包括</a:t>
            </a:r>
            <a:r>
              <a:rPr lang="zh-CN" altLang="en-US">
                <a:solidFill>
                  <a:srgbClr val="FF0000"/>
                </a:solidFill>
                <a:latin typeface="+mn-ea"/>
                <a:cs typeface="+mn-ea"/>
              </a:rPr>
              <a:t>神经网络架构</a:t>
            </a:r>
            <a:r>
              <a:rPr lang="zh-CN" altLang="en-US">
                <a:solidFill>
                  <a:schemeClr val="tx1">
                    <a:lumMod val="85000"/>
                    <a:lumOff val="15000"/>
                  </a:schemeClr>
                </a:solidFill>
                <a:latin typeface="+mn-ea"/>
                <a:cs typeface="+mn-ea"/>
              </a:rPr>
              <a:t>、</a:t>
            </a:r>
            <a:r>
              <a:rPr lang="zh-CN" altLang="en-US">
                <a:solidFill>
                  <a:srgbClr val="FF0000"/>
                </a:solidFill>
                <a:latin typeface="+mn-ea"/>
                <a:cs typeface="+mn-ea"/>
              </a:rPr>
              <a:t>分布式系统</a:t>
            </a:r>
            <a:r>
              <a:rPr lang="zh-CN" altLang="en-US">
                <a:solidFill>
                  <a:schemeClr val="tx1">
                    <a:lumMod val="85000"/>
                    <a:lumOff val="15000"/>
                  </a:schemeClr>
                </a:solidFill>
                <a:latin typeface="+mn-ea"/>
                <a:cs typeface="+mn-ea"/>
              </a:rPr>
              <a:t>、</a:t>
            </a:r>
            <a:r>
              <a:rPr lang="zh-CN" altLang="en-US">
                <a:solidFill>
                  <a:srgbClr val="FF0000"/>
                </a:solidFill>
                <a:latin typeface="+mn-ea"/>
                <a:cs typeface="+mn-ea"/>
              </a:rPr>
              <a:t>强化学习</a:t>
            </a:r>
            <a:r>
              <a:rPr lang="zh-CN" altLang="en-US">
                <a:solidFill>
                  <a:schemeClr val="tx1">
                    <a:lumMod val="85000"/>
                    <a:lumOff val="15000"/>
                  </a:schemeClr>
                </a:solidFill>
                <a:latin typeface="+mn-ea"/>
                <a:cs typeface="+mn-ea"/>
              </a:rPr>
              <a:t>、</a:t>
            </a:r>
            <a:r>
              <a:rPr lang="zh-CN" altLang="en-US">
                <a:solidFill>
                  <a:srgbClr val="FF0000"/>
                </a:solidFill>
                <a:latin typeface="+mn-ea"/>
                <a:cs typeface="+mn-ea"/>
              </a:rPr>
              <a:t>多智能体训练</a:t>
            </a:r>
            <a:r>
              <a:rPr lang="zh-CN" altLang="en-US">
                <a:solidFill>
                  <a:schemeClr val="tx1">
                    <a:lumMod val="85000"/>
                    <a:lumOff val="15000"/>
                  </a:schemeClr>
                </a:solidFill>
                <a:latin typeface="+mn-ea"/>
                <a:cs typeface="+mn-ea"/>
              </a:rPr>
              <a:t>、</a:t>
            </a:r>
            <a:r>
              <a:rPr lang="zh-CN" altLang="en-US">
                <a:solidFill>
                  <a:srgbClr val="FF0000"/>
                </a:solidFill>
                <a:latin typeface="+mn-ea"/>
                <a:cs typeface="+mn-ea"/>
              </a:rPr>
              <a:t>课程学习</a:t>
            </a:r>
            <a:r>
              <a:rPr lang="zh-CN" altLang="en-US">
                <a:solidFill>
                  <a:schemeClr val="tx1">
                    <a:lumMod val="85000"/>
                    <a:lumOff val="15000"/>
                  </a:schemeClr>
                </a:solidFill>
                <a:latin typeface="+mn-ea"/>
                <a:cs typeface="+mn-ea"/>
              </a:rPr>
              <a:t>和</a:t>
            </a:r>
            <a:r>
              <a:rPr lang="zh-CN" altLang="en-US">
                <a:solidFill>
                  <a:srgbClr val="FF0000"/>
                </a:solidFill>
                <a:latin typeface="+mn-ea"/>
                <a:cs typeface="+mn-ea"/>
              </a:rPr>
              <a:t>蒙特卡洛树搜索</a:t>
            </a:r>
            <a:r>
              <a:rPr lang="zh-CN" altLang="en-US">
                <a:solidFill>
                  <a:schemeClr val="tx1">
                    <a:lumMod val="85000"/>
                    <a:lumOff val="15000"/>
                  </a:schemeClr>
                </a:solidFill>
                <a:latin typeface="+mn-ea"/>
                <a:cs typeface="+mn-ea"/>
              </a:rPr>
              <a:t>。</a:t>
            </a:r>
          </a:p>
          <a:p>
            <a:r>
              <a:rPr lang="zh-CN" altLang="en-US">
                <a:solidFill>
                  <a:schemeClr val="tx1">
                    <a:lumMod val="85000"/>
                    <a:lumOff val="15000"/>
                  </a:schemeClr>
                </a:solidFill>
                <a:latin typeface="+mn-ea"/>
                <a:cs typeface="+mn-ea"/>
              </a:rPr>
              <a:t>在</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王者荣耀</a:t>
            </a:r>
            <a:r>
              <a:rPr lang="en-US" altLang="zh-CN">
                <a:solidFill>
                  <a:schemeClr val="tx1">
                    <a:lumMod val="85000"/>
                    <a:lumOff val="15000"/>
                  </a:schemeClr>
                </a:solidFill>
                <a:latin typeface="+mn-ea"/>
                <a:cs typeface="+mn-ea"/>
              </a:rPr>
              <a:t>》</a:t>
            </a:r>
            <a:r>
              <a:rPr lang="zh-CN" altLang="en-US">
                <a:solidFill>
                  <a:schemeClr val="tx1">
                    <a:lumMod val="85000"/>
                    <a:lumOff val="15000"/>
                  </a:schemeClr>
                </a:solidFill>
                <a:latin typeface="+mn-ea"/>
                <a:cs typeface="+mn-ea"/>
              </a:rPr>
              <a:t>上进行了大规模测试，</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在与专业玩家的</a:t>
            </a:r>
            <a:r>
              <a:rPr lang="en-US" altLang="zh-CN">
                <a:solidFill>
                  <a:schemeClr val="tx1">
                    <a:lumMod val="85000"/>
                    <a:lumOff val="15000"/>
                  </a:schemeClr>
                </a:solidFill>
                <a:latin typeface="+mn-ea"/>
                <a:cs typeface="+mn-ea"/>
              </a:rPr>
              <a:t>42</a:t>
            </a:r>
            <a:r>
              <a:rPr lang="zh-CN" altLang="en-US">
                <a:solidFill>
                  <a:schemeClr val="tx1">
                    <a:lumMod val="85000"/>
                    <a:lumOff val="15000"/>
                  </a:schemeClr>
                </a:solidFill>
                <a:latin typeface="+mn-ea"/>
                <a:cs typeface="+mn-ea"/>
              </a:rPr>
              <a:t>场比赛中赢得了</a:t>
            </a:r>
            <a:r>
              <a:rPr lang="en-US" altLang="zh-CN">
                <a:solidFill>
                  <a:schemeClr val="tx1">
                    <a:lumMod val="85000"/>
                    <a:lumOff val="15000"/>
                  </a:schemeClr>
                </a:solidFill>
                <a:latin typeface="+mn-ea"/>
                <a:cs typeface="+mn-ea"/>
              </a:rPr>
              <a:t>40</a:t>
            </a:r>
            <a:r>
              <a:rPr lang="zh-CN" altLang="en-US">
                <a:solidFill>
                  <a:schemeClr val="tx1">
                    <a:lumMod val="85000"/>
                    <a:lumOff val="15000"/>
                  </a:schemeClr>
                </a:solidFill>
                <a:latin typeface="+mn-ea"/>
                <a:cs typeface="+mn-ea"/>
              </a:rPr>
              <a:t>场，胜率为</a:t>
            </a:r>
            <a:r>
              <a:rPr lang="en-US" altLang="zh-CN">
                <a:solidFill>
                  <a:schemeClr val="tx1">
                    <a:lumMod val="85000"/>
                    <a:lumOff val="15000"/>
                  </a:schemeClr>
                </a:solidFill>
                <a:latin typeface="+mn-ea"/>
                <a:cs typeface="+mn-ea"/>
              </a:rPr>
              <a:t>95.2%</a:t>
            </a:r>
            <a:r>
              <a:rPr lang="zh-CN" altLang="en-US">
                <a:solidFill>
                  <a:schemeClr val="tx1">
                    <a:lumMod val="85000"/>
                    <a:lumOff val="15000"/>
                  </a:schemeClr>
                </a:solidFill>
                <a:latin typeface="+mn-ea"/>
                <a:cs typeface="+mn-ea"/>
              </a:rPr>
              <a:t>。</a:t>
            </a:r>
          </a:p>
          <a:p>
            <a:r>
              <a:rPr lang="zh-CN" altLang="en-US">
                <a:solidFill>
                  <a:schemeClr val="tx1">
                    <a:lumMod val="85000"/>
                    <a:lumOff val="15000"/>
                  </a:schemeClr>
                </a:solidFill>
                <a:latin typeface="+mn-ea"/>
                <a:cs typeface="+mn-ea"/>
              </a:rPr>
              <a:t>在公开测试中，</a:t>
            </a:r>
            <a:r>
              <a:rPr lang="en-US" altLang="zh-CN">
                <a:solidFill>
                  <a:schemeClr val="tx1">
                    <a:lumMod val="85000"/>
                    <a:lumOff val="15000"/>
                  </a:schemeClr>
                </a:solidFill>
                <a:latin typeface="+mn-ea"/>
                <a:cs typeface="+mn-ea"/>
              </a:rPr>
              <a:t>AI</a:t>
            </a:r>
            <a:r>
              <a:rPr lang="zh-CN" altLang="en-US">
                <a:solidFill>
                  <a:schemeClr val="tx1">
                    <a:lumMod val="85000"/>
                    <a:lumOff val="15000"/>
                  </a:schemeClr>
                </a:solidFill>
                <a:latin typeface="+mn-ea"/>
                <a:cs typeface="+mn-ea"/>
              </a:rPr>
              <a:t>在</a:t>
            </a:r>
            <a:r>
              <a:rPr lang="en-US" altLang="zh-CN">
                <a:solidFill>
                  <a:schemeClr val="tx1">
                    <a:lumMod val="85000"/>
                    <a:lumOff val="15000"/>
                  </a:schemeClr>
                </a:solidFill>
                <a:latin typeface="+mn-ea"/>
                <a:cs typeface="+mn-ea"/>
              </a:rPr>
              <a:t>642,047</a:t>
            </a:r>
            <a:r>
              <a:rPr lang="zh-CN" altLang="en-US">
                <a:solidFill>
                  <a:schemeClr val="tx1">
                    <a:lumMod val="85000"/>
                    <a:lumOff val="15000"/>
                  </a:schemeClr>
                </a:solidFill>
                <a:latin typeface="+mn-ea"/>
                <a:cs typeface="+mn-ea"/>
              </a:rPr>
              <a:t>场比赛中赢得了</a:t>
            </a:r>
            <a:r>
              <a:rPr lang="en-US" altLang="zh-CN">
                <a:solidFill>
                  <a:schemeClr val="tx1">
                    <a:lumMod val="85000"/>
                    <a:lumOff val="15000"/>
                  </a:schemeClr>
                </a:solidFill>
                <a:latin typeface="+mn-ea"/>
                <a:cs typeface="+mn-ea"/>
              </a:rPr>
              <a:t>627,280</a:t>
            </a:r>
            <a:r>
              <a:rPr lang="zh-CN" altLang="en-US">
                <a:solidFill>
                  <a:schemeClr val="tx1">
                    <a:lumMod val="85000"/>
                    <a:lumOff val="15000"/>
                  </a:schemeClr>
                </a:solidFill>
                <a:latin typeface="+mn-ea"/>
                <a:cs typeface="+mn-ea"/>
              </a:rPr>
              <a:t>场，胜率为</a:t>
            </a:r>
            <a:r>
              <a:rPr lang="en-US" altLang="zh-CN">
                <a:solidFill>
                  <a:schemeClr val="tx1">
                    <a:lumMod val="85000"/>
                    <a:lumOff val="15000"/>
                  </a:schemeClr>
                </a:solidFill>
                <a:latin typeface="+mn-ea"/>
                <a:cs typeface="+mn-ea"/>
              </a:rPr>
              <a:t>97.7%</a:t>
            </a:r>
            <a:r>
              <a:rPr lang="zh-CN" altLang="en-US">
                <a:solidFill>
                  <a:schemeClr val="tx1">
                    <a:lumMod val="85000"/>
                    <a:lumOff val="15000"/>
                  </a:schemeClr>
                </a:solidFill>
                <a:latin typeface="+mn-ea"/>
                <a:cs typeface="+mn-ea"/>
              </a:rPr>
              <a:t>。</a:t>
            </a:r>
          </a:p>
        </p:txBody>
      </p:sp>
      <p:sp>
        <p:nvSpPr>
          <p:cNvPr id="13" name="标题 16">
            <a:extLst>
              <a:ext uri="{FF2B5EF4-FFF2-40B4-BE49-F238E27FC236}">
                <a16:creationId xmlns:a16="http://schemas.microsoft.com/office/drawing/2014/main" id="{9BC6289B-9A81-46FF-3D03-D0410C52876C}"/>
              </a:ext>
            </a:extLst>
          </p:cNvPr>
          <p:cNvSpPr txBox="1">
            <a:spLocks/>
          </p:cNvSpPr>
          <p:nvPr>
            <p:custDataLst>
              <p:tags r:id="rId6"/>
            </p:custDataLst>
          </p:nvPr>
        </p:nvSpPr>
        <p:spPr>
          <a:xfrm>
            <a:off x="838200" y="647929"/>
            <a:ext cx="10515600" cy="1325563"/>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t>论文摘要与评分</a:t>
            </a:r>
            <a:endParaRPr lang="zh-CN" altLang="en-US" sz="3200" dirty="0"/>
          </a:p>
        </p:txBody>
      </p:sp>
    </p:spTree>
    <p:extLst>
      <p:ext uri="{BB962C8B-B14F-4D97-AF65-F5344CB8AC3E}">
        <p14:creationId xmlns:p14="http://schemas.microsoft.com/office/powerpoint/2010/main" val="1116926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AA6ECD42-5ECC-50E7-80AF-7A1CA844ED06}"/>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9CC199C-03BA-C67D-F7E8-1DDF2CD1DFA0}"/>
              </a:ext>
            </a:extLst>
          </p:cNvPr>
          <p:cNvSpPr txBox="1"/>
          <p:nvPr/>
        </p:nvSpPr>
        <p:spPr>
          <a:xfrm>
            <a:off x="1154626" y="436042"/>
            <a:ext cx="10357701" cy="338554"/>
          </a:xfrm>
          <a:prstGeom prst="rect">
            <a:avLst/>
          </a:prstGeom>
          <a:noFill/>
        </p:spPr>
        <p:txBody>
          <a:bodyPr wrap="square">
            <a:spAutoFit/>
          </a:bodyPr>
          <a:lstStyle/>
          <a:p>
            <a:r>
              <a:rPr lang="en-US" altLang="zh-CN" sz="1600" b="1" i="0">
                <a:solidFill>
                  <a:srgbClr val="060607"/>
                </a:solidFill>
                <a:effectLst/>
                <a:latin typeface="-apple-system"/>
              </a:rPr>
              <a:t>Towards Playing Full MOBA Games with Deep Reinforcement Learning</a:t>
            </a:r>
            <a:endParaRPr lang="en-US" altLang="zh-CN" sz="1600"/>
          </a:p>
        </p:txBody>
      </p:sp>
      <p:sp>
        <p:nvSpPr>
          <p:cNvPr id="2" name="文本框 1">
            <a:extLst>
              <a:ext uri="{FF2B5EF4-FFF2-40B4-BE49-F238E27FC236}">
                <a16:creationId xmlns:a16="http://schemas.microsoft.com/office/drawing/2014/main" id="{E8465A71-05AE-A1A9-B498-24145D4F160D}"/>
              </a:ext>
            </a:extLst>
          </p:cNvPr>
          <p:cNvSpPr txBox="1"/>
          <p:nvPr/>
        </p:nvSpPr>
        <p:spPr>
          <a:xfrm>
            <a:off x="960120" y="1057863"/>
            <a:ext cx="9184341" cy="4204934"/>
          </a:xfrm>
          <a:prstGeom prst="rect">
            <a:avLst/>
          </a:prstGeom>
          <a:noFill/>
        </p:spPr>
        <p:txBody>
          <a:bodyPr wrap="square">
            <a:spAutoFit/>
          </a:bodyPr>
          <a:lstStyle/>
          <a:p>
            <a:pPr algn="l"/>
            <a:r>
              <a:rPr lang="zh-CN" altLang="en-US" b="1" i="0">
                <a:solidFill>
                  <a:srgbClr val="060607"/>
                </a:solidFill>
                <a:effectLst/>
                <a:latin typeface="-apple-system"/>
              </a:rPr>
              <a:t>拟解决的问题</a:t>
            </a:r>
            <a:r>
              <a:rPr lang="zh-CN" altLang="en-US" b="0" i="0">
                <a:solidFill>
                  <a:srgbClr val="060607"/>
                </a:solidFill>
                <a:effectLst/>
                <a:latin typeface="-apple-system"/>
              </a:rPr>
              <a:t>：</a:t>
            </a:r>
            <a:endParaRPr lang="en-US" altLang="zh-CN" b="0" i="0">
              <a:solidFill>
                <a:srgbClr val="060607"/>
              </a:solidFill>
              <a:effectLst/>
              <a:latin typeface="-apple-system"/>
            </a:endParaRPr>
          </a:p>
          <a:p>
            <a:pPr marL="285750" indent="-285750" algn="l">
              <a:lnSpc>
                <a:spcPct val="150000"/>
              </a:lnSpc>
              <a:buFont typeface="Wingdings" panose="05000000000000000000" pitchFamily="2" charset="2"/>
              <a:buChar char="p"/>
            </a:pPr>
            <a:r>
              <a:rPr lang="zh-CN" altLang="en-US" b="0" i="0">
                <a:solidFill>
                  <a:srgbClr val="060607"/>
                </a:solidFill>
                <a:effectLst/>
                <a:latin typeface="-apple-system"/>
              </a:rPr>
              <a:t>英雄池的扩展性问题：随着英雄池的扩大，英雄组合的数量呈多项式增长，这导致了</a:t>
            </a:r>
            <a:r>
              <a:rPr lang="en-US" altLang="zh-CN" b="0" i="0">
                <a:solidFill>
                  <a:srgbClr val="060607"/>
                </a:solidFill>
                <a:effectLst/>
                <a:latin typeface="-apple-system"/>
              </a:rPr>
              <a:t>AI</a:t>
            </a:r>
            <a:r>
              <a:rPr lang="zh-CN" altLang="en-US" b="0" i="0">
                <a:solidFill>
                  <a:srgbClr val="060607"/>
                </a:solidFill>
                <a:effectLst/>
                <a:latin typeface="-apple-system"/>
              </a:rPr>
              <a:t>训练的复杂性急剧增加。例如，</a:t>
            </a:r>
            <a:r>
              <a:rPr lang="en-US" altLang="zh-CN" b="0" i="0">
                <a:solidFill>
                  <a:srgbClr val="060607"/>
                </a:solidFill>
                <a:effectLst/>
                <a:latin typeface="-apple-system"/>
              </a:rPr>
              <a:t>17</a:t>
            </a:r>
            <a:r>
              <a:rPr lang="zh-CN" altLang="en-US" b="0" i="0">
                <a:solidFill>
                  <a:srgbClr val="060607"/>
                </a:solidFill>
                <a:effectLst/>
                <a:latin typeface="-apple-system"/>
              </a:rPr>
              <a:t>个英雄时组合数量为</a:t>
            </a:r>
            <a:r>
              <a:rPr lang="en-US" altLang="zh-CN" b="0" i="0">
                <a:solidFill>
                  <a:srgbClr val="060607"/>
                </a:solidFill>
                <a:effectLst/>
                <a:latin typeface="-apple-system"/>
              </a:rPr>
              <a:t>4,900,896</a:t>
            </a:r>
            <a:r>
              <a:rPr lang="zh-CN" altLang="en-US" b="0" i="0">
                <a:solidFill>
                  <a:srgbClr val="060607"/>
                </a:solidFill>
                <a:effectLst/>
                <a:latin typeface="-apple-system"/>
              </a:rPr>
              <a:t>，而</a:t>
            </a:r>
            <a:r>
              <a:rPr lang="en-US" altLang="zh-CN" b="0" i="0">
                <a:solidFill>
                  <a:srgbClr val="060607"/>
                </a:solidFill>
                <a:effectLst/>
                <a:latin typeface="-apple-system"/>
              </a:rPr>
              <a:t>40</a:t>
            </a:r>
            <a:r>
              <a:rPr lang="zh-CN" altLang="en-US" b="0" i="0">
                <a:solidFill>
                  <a:srgbClr val="060607"/>
                </a:solidFill>
                <a:effectLst/>
                <a:latin typeface="-apple-system"/>
              </a:rPr>
              <a:t>个英雄时则为</a:t>
            </a:r>
            <a:r>
              <a:rPr lang="en-US" altLang="zh-CN" b="0" i="0">
                <a:solidFill>
                  <a:srgbClr val="060607"/>
                </a:solidFill>
                <a:effectLst/>
                <a:latin typeface="-apple-system"/>
              </a:rPr>
              <a:t>213,610,453,056</a:t>
            </a:r>
            <a:r>
              <a:rPr lang="zh-CN" altLang="en-US" b="0" i="0">
                <a:solidFill>
                  <a:srgbClr val="060607"/>
                </a:solidFill>
                <a:effectLst/>
                <a:latin typeface="-apple-system"/>
              </a:rPr>
              <a:t>。这要求</a:t>
            </a:r>
            <a:r>
              <a:rPr lang="en-US" altLang="zh-CN" b="0" i="0">
                <a:solidFill>
                  <a:srgbClr val="060607"/>
                </a:solidFill>
                <a:effectLst/>
                <a:latin typeface="-apple-system"/>
              </a:rPr>
              <a:t>AI</a:t>
            </a:r>
            <a:r>
              <a:rPr lang="zh-CN" altLang="en-US" b="0" i="0">
                <a:solidFill>
                  <a:srgbClr val="060607"/>
                </a:solidFill>
                <a:effectLst/>
                <a:latin typeface="-apple-system"/>
              </a:rPr>
              <a:t>学习方法能够处理大规模的英雄池。</a:t>
            </a:r>
          </a:p>
          <a:p>
            <a:pPr marL="285750" indent="-285750" algn="l">
              <a:buFont typeface="Wingdings" panose="05000000000000000000" pitchFamily="2" charset="2"/>
              <a:buChar char="p"/>
            </a:pPr>
            <a:endParaRPr lang="en-US" altLang="zh-CN" b="0" i="0">
              <a:solidFill>
                <a:srgbClr val="060607"/>
              </a:solidFill>
              <a:effectLst/>
              <a:latin typeface="-apple-system"/>
            </a:endParaRPr>
          </a:p>
          <a:p>
            <a:pPr algn="l"/>
            <a:endParaRPr lang="en-US" altLang="zh-CN" b="0" i="0">
              <a:solidFill>
                <a:srgbClr val="060607"/>
              </a:solidFill>
              <a:effectLst/>
              <a:latin typeface="-apple-system"/>
            </a:endParaRPr>
          </a:p>
          <a:p>
            <a:pPr algn="l"/>
            <a:endParaRPr lang="en-US" altLang="zh-CN" b="0" i="0">
              <a:solidFill>
                <a:srgbClr val="060607"/>
              </a:solidFill>
              <a:effectLst/>
              <a:latin typeface="-apple-system"/>
            </a:endParaRPr>
          </a:p>
          <a:p>
            <a:pPr marL="285750" indent="-285750" algn="l">
              <a:buFont typeface="Wingdings" panose="05000000000000000000" pitchFamily="2" charset="2"/>
              <a:buChar char="p"/>
            </a:pPr>
            <a:endParaRPr lang="en-US" altLang="zh-CN">
              <a:solidFill>
                <a:srgbClr val="060607"/>
              </a:solidFill>
              <a:latin typeface="-apple-system"/>
            </a:endParaRPr>
          </a:p>
          <a:p>
            <a:pPr marL="285750" indent="-285750" algn="l">
              <a:buFont typeface="Wingdings" panose="05000000000000000000" pitchFamily="2" charset="2"/>
              <a:buChar char="p"/>
            </a:pPr>
            <a:endParaRPr lang="zh-CN" altLang="en-US" b="0" i="0">
              <a:solidFill>
                <a:srgbClr val="060607"/>
              </a:solidFill>
              <a:effectLst/>
              <a:latin typeface="-apple-system"/>
            </a:endParaRPr>
          </a:p>
          <a:p>
            <a:pPr marL="285750" indent="-285750" algn="l">
              <a:lnSpc>
                <a:spcPct val="150000"/>
              </a:lnSpc>
              <a:buFont typeface="Wingdings" panose="05000000000000000000" pitchFamily="2" charset="2"/>
              <a:buChar char="p"/>
            </a:pPr>
            <a:r>
              <a:rPr lang="zh-CN" altLang="en-US" b="0" i="0">
                <a:solidFill>
                  <a:srgbClr val="060607"/>
                </a:solidFill>
                <a:effectLst/>
                <a:latin typeface="-apple-system"/>
              </a:rPr>
              <a:t>学习崩溃：现有方法通过随机呈现无序的英雄组合给学习系统，可能导致学习崩溃，即训练效果不佳或性能下降。例如，</a:t>
            </a:r>
            <a:r>
              <a:rPr lang="en-US" altLang="zh-CN" b="0" i="0">
                <a:solidFill>
                  <a:srgbClr val="060607"/>
                </a:solidFill>
                <a:effectLst/>
                <a:latin typeface="-apple-system"/>
              </a:rPr>
              <a:t>OpenAI Five</a:t>
            </a:r>
            <a:r>
              <a:rPr lang="zh-CN" altLang="en-US" b="0" i="0">
                <a:solidFill>
                  <a:srgbClr val="060607"/>
                </a:solidFill>
                <a:effectLst/>
                <a:latin typeface="-apple-system"/>
              </a:rPr>
              <a:t>尝试扩展英雄池到</a:t>
            </a:r>
            <a:r>
              <a:rPr lang="en-US" altLang="zh-CN" b="0" i="0">
                <a:solidFill>
                  <a:srgbClr val="060607"/>
                </a:solidFill>
                <a:effectLst/>
                <a:latin typeface="-apple-system"/>
              </a:rPr>
              <a:t>25</a:t>
            </a:r>
            <a:r>
              <a:rPr lang="zh-CN" altLang="en-US" b="0" i="0">
                <a:solidFill>
                  <a:srgbClr val="060607"/>
                </a:solidFill>
                <a:effectLst/>
                <a:latin typeface="-apple-system"/>
              </a:rPr>
              <a:t>个英雄，结果训练速度慢且</a:t>
            </a:r>
            <a:r>
              <a:rPr lang="en-US" altLang="zh-CN" b="0" i="0">
                <a:solidFill>
                  <a:srgbClr val="060607"/>
                </a:solidFill>
                <a:effectLst/>
                <a:latin typeface="-apple-system"/>
              </a:rPr>
              <a:t>AI</a:t>
            </a:r>
            <a:r>
              <a:rPr lang="zh-CN" altLang="en-US" b="0" i="0">
                <a:solidFill>
                  <a:srgbClr val="060607"/>
                </a:solidFill>
                <a:effectLst/>
                <a:latin typeface="-apple-system"/>
              </a:rPr>
              <a:t>性能下降。</a:t>
            </a:r>
            <a:endParaRPr lang="en-US" altLang="zh-CN" b="0" i="0">
              <a:solidFill>
                <a:srgbClr val="060607"/>
              </a:solidFill>
              <a:effectLst/>
              <a:latin typeface="-apple-system"/>
            </a:endParaRPr>
          </a:p>
        </p:txBody>
      </p:sp>
      <p:pic>
        <p:nvPicPr>
          <p:cNvPr id="3" name="图片 2">
            <a:extLst>
              <a:ext uri="{FF2B5EF4-FFF2-40B4-BE49-F238E27FC236}">
                <a16:creationId xmlns:a16="http://schemas.microsoft.com/office/drawing/2014/main" id="{42412152-0822-B8D0-DF6B-F7CA970984A5}"/>
              </a:ext>
            </a:extLst>
          </p:cNvPr>
          <p:cNvPicPr>
            <a:picLocks noChangeAspect="1"/>
          </p:cNvPicPr>
          <p:nvPr/>
        </p:nvPicPr>
        <p:blipFill>
          <a:blip r:embed="rId2"/>
          <a:stretch>
            <a:fillRect/>
          </a:stretch>
        </p:blipFill>
        <p:spPr>
          <a:xfrm>
            <a:off x="3236725" y="3027007"/>
            <a:ext cx="2475456" cy="588757"/>
          </a:xfrm>
          <a:prstGeom prst="rect">
            <a:avLst/>
          </a:prstGeom>
        </p:spPr>
      </p:pic>
    </p:spTree>
    <p:extLst>
      <p:ext uri="{BB962C8B-B14F-4D97-AF65-F5344CB8AC3E}">
        <p14:creationId xmlns:p14="http://schemas.microsoft.com/office/powerpoint/2010/main" val="672228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9FFF-4846-1374-6947-49C5655FD55E}"/>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89407AF-7A5B-3556-6F6E-2E6253CC80EF}"/>
              </a:ext>
            </a:extLst>
          </p:cNvPr>
          <p:cNvCxnSpPr>
            <a:cxnSpLocks/>
          </p:cNvCxnSpPr>
          <p:nvPr/>
        </p:nvCxnSpPr>
        <p:spPr>
          <a:xfrm>
            <a:off x="3579003" y="852952"/>
            <a:ext cx="758583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B5B35E9-6968-F1FE-71DD-6D9023EF3C85}"/>
              </a:ext>
            </a:extLst>
          </p:cNvPr>
          <p:cNvSpPr txBox="1"/>
          <p:nvPr/>
        </p:nvSpPr>
        <p:spPr>
          <a:xfrm>
            <a:off x="1154626" y="436042"/>
            <a:ext cx="10357701" cy="338554"/>
          </a:xfrm>
          <a:prstGeom prst="rect">
            <a:avLst/>
          </a:prstGeom>
          <a:noFill/>
        </p:spPr>
        <p:txBody>
          <a:bodyPr wrap="square">
            <a:spAutoFit/>
          </a:bodyPr>
          <a:lstStyle/>
          <a:p>
            <a:r>
              <a:rPr lang="en-US" altLang="zh-CN" sz="1600" b="1" i="0">
                <a:solidFill>
                  <a:srgbClr val="060607"/>
                </a:solidFill>
                <a:effectLst/>
                <a:latin typeface="-apple-system"/>
              </a:rPr>
              <a:t>Towards Playing Full MOBA Games with Deep Reinforcement Learning</a:t>
            </a:r>
            <a:endParaRPr lang="en-US" altLang="zh-CN" sz="1600"/>
          </a:p>
        </p:txBody>
      </p:sp>
      <p:sp>
        <p:nvSpPr>
          <p:cNvPr id="4" name="文本框 3">
            <a:extLst>
              <a:ext uri="{FF2B5EF4-FFF2-40B4-BE49-F238E27FC236}">
                <a16:creationId xmlns:a16="http://schemas.microsoft.com/office/drawing/2014/main" id="{76D3F028-F91E-9EF8-B01B-DCC2D04ECF4B}"/>
              </a:ext>
            </a:extLst>
          </p:cNvPr>
          <p:cNvSpPr txBox="1"/>
          <p:nvPr/>
        </p:nvSpPr>
        <p:spPr>
          <a:xfrm>
            <a:off x="937202" y="1133607"/>
            <a:ext cx="9933998" cy="1077218"/>
          </a:xfrm>
          <a:prstGeom prst="rect">
            <a:avLst/>
          </a:prstGeom>
          <a:noFill/>
        </p:spPr>
        <p:txBody>
          <a:bodyPr wrap="square">
            <a:spAutoFit/>
          </a:bodyPr>
          <a:lstStyle/>
          <a:p>
            <a:pPr algn="l"/>
            <a:r>
              <a:rPr lang="zh-CN" altLang="en-US" b="1" i="0">
                <a:solidFill>
                  <a:srgbClr val="060607"/>
                </a:solidFill>
                <a:effectLst/>
                <a:latin typeface="-apple-system"/>
              </a:rPr>
              <a:t>研究目的</a:t>
            </a:r>
            <a:r>
              <a:rPr lang="zh-CN" altLang="en-US" b="0" i="0">
                <a:solidFill>
                  <a:srgbClr val="060607"/>
                </a:solidFill>
                <a:effectLst/>
                <a:latin typeface="-apple-system"/>
              </a:rPr>
              <a:t>：</a:t>
            </a:r>
            <a:r>
              <a:rPr lang="zh-CN" altLang="en-US" sz="1400" b="0" i="0">
                <a:solidFill>
                  <a:srgbClr val="060607"/>
                </a:solidFill>
                <a:effectLst/>
                <a:latin typeface="-apple-system"/>
              </a:rPr>
              <a:t>这篇论文的目标是提出一种新的</a:t>
            </a:r>
            <a:r>
              <a:rPr lang="en-US" altLang="zh-CN" sz="1400" b="0" i="0">
                <a:solidFill>
                  <a:srgbClr val="060607"/>
                </a:solidFill>
                <a:effectLst/>
                <a:latin typeface="-apple-system"/>
              </a:rPr>
              <a:t>MOBA</a:t>
            </a:r>
            <a:r>
              <a:rPr lang="zh-CN" altLang="en-US" sz="1400" b="0" i="0">
                <a:solidFill>
                  <a:srgbClr val="060607"/>
                </a:solidFill>
                <a:effectLst/>
                <a:latin typeface="-apple-system"/>
              </a:rPr>
              <a:t>游戏</a:t>
            </a:r>
            <a:r>
              <a:rPr lang="en-US" altLang="zh-CN" sz="1400" b="0" i="0">
                <a:solidFill>
                  <a:srgbClr val="060607"/>
                </a:solidFill>
                <a:effectLst/>
                <a:latin typeface="-apple-system"/>
              </a:rPr>
              <a:t>AI</a:t>
            </a:r>
            <a:r>
              <a:rPr lang="zh-CN" altLang="en-US" sz="1400" b="0" i="0">
                <a:solidFill>
                  <a:srgbClr val="060607"/>
                </a:solidFill>
                <a:effectLst/>
                <a:latin typeface="-apple-system"/>
              </a:rPr>
              <a:t>学习范式，通过深度强化学习来支持完整</a:t>
            </a:r>
            <a:r>
              <a:rPr lang="en-US" altLang="zh-CN" sz="1400" b="0" i="0">
                <a:solidFill>
                  <a:srgbClr val="060607"/>
                </a:solidFill>
                <a:effectLst/>
                <a:latin typeface="-apple-system"/>
              </a:rPr>
              <a:t>MOBA</a:t>
            </a:r>
            <a:r>
              <a:rPr lang="zh-CN" altLang="en-US" sz="1400" b="0" i="0">
                <a:solidFill>
                  <a:srgbClr val="060607"/>
                </a:solidFill>
                <a:effectLst/>
                <a:latin typeface="-apple-system"/>
              </a:rPr>
              <a:t>游戏的玩法。这包括开发一系列新的和现有的学习技术，如</a:t>
            </a:r>
            <a:r>
              <a:rPr lang="zh-CN" altLang="en-US" sz="1400" b="0" i="0">
                <a:solidFill>
                  <a:srgbClr val="FF0000"/>
                </a:solidFill>
                <a:effectLst/>
                <a:latin typeface="-apple-system"/>
              </a:rPr>
              <a:t>课程式自我学习</a:t>
            </a:r>
            <a:r>
              <a:rPr lang="zh-CN" altLang="en-US" sz="1400" b="0" i="0">
                <a:solidFill>
                  <a:srgbClr val="060607"/>
                </a:solidFill>
                <a:effectLst/>
                <a:latin typeface="-apple-system"/>
              </a:rPr>
              <a:t>、</a:t>
            </a:r>
            <a:r>
              <a:rPr lang="zh-CN" altLang="en-US" sz="1400" b="0" i="0">
                <a:solidFill>
                  <a:srgbClr val="FF0000"/>
                </a:solidFill>
                <a:effectLst/>
                <a:latin typeface="-apple-system"/>
              </a:rPr>
              <a:t>策略蒸馏</a:t>
            </a:r>
            <a:r>
              <a:rPr lang="zh-CN" altLang="en-US" sz="1400" b="0" i="0">
                <a:solidFill>
                  <a:srgbClr val="060607"/>
                </a:solidFill>
                <a:effectLst/>
                <a:latin typeface="-apple-system"/>
              </a:rPr>
              <a:t>、</a:t>
            </a:r>
            <a:r>
              <a:rPr lang="zh-CN" altLang="en-US" sz="1400" b="0" i="0">
                <a:solidFill>
                  <a:srgbClr val="FF0000"/>
                </a:solidFill>
                <a:effectLst/>
                <a:latin typeface="-apple-system"/>
              </a:rPr>
              <a:t>非策略适应</a:t>
            </a:r>
            <a:r>
              <a:rPr lang="zh-CN" altLang="en-US" sz="1400" b="0" i="0">
                <a:solidFill>
                  <a:srgbClr val="060607"/>
                </a:solidFill>
                <a:effectLst/>
                <a:latin typeface="-apple-system"/>
              </a:rPr>
              <a:t>、</a:t>
            </a:r>
            <a:r>
              <a:rPr lang="zh-CN" altLang="en-US" sz="1400" b="0" i="0">
                <a:solidFill>
                  <a:srgbClr val="FF0000"/>
                </a:solidFill>
                <a:effectLst/>
                <a:latin typeface="-apple-system"/>
              </a:rPr>
              <a:t>多头价值估计</a:t>
            </a:r>
            <a:r>
              <a:rPr lang="zh-CN" altLang="en-US" sz="1400" b="0" i="0">
                <a:solidFill>
                  <a:srgbClr val="060607"/>
                </a:solidFill>
                <a:effectLst/>
                <a:latin typeface="-apple-system"/>
              </a:rPr>
              <a:t>和</a:t>
            </a:r>
            <a:r>
              <a:rPr lang="zh-CN" altLang="en-US" sz="1400" b="0" i="0">
                <a:solidFill>
                  <a:srgbClr val="FF0000"/>
                </a:solidFill>
                <a:effectLst/>
                <a:latin typeface="-apple-system"/>
              </a:rPr>
              <a:t>蒙特卡洛树搜索</a:t>
            </a:r>
            <a:r>
              <a:rPr lang="zh-CN" altLang="en-US" sz="1400" b="0" i="0">
                <a:solidFill>
                  <a:srgbClr val="060607"/>
                </a:solidFill>
                <a:effectLst/>
                <a:latin typeface="-apple-system"/>
              </a:rPr>
              <a:t>，以解决训练和玩大量英雄池时的可扩展性问题。</a:t>
            </a:r>
            <a:endParaRPr lang="en-US" altLang="zh-CN" sz="1400" b="0" i="0">
              <a:solidFill>
                <a:srgbClr val="060607"/>
              </a:solidFill>
              <a:effectLst/>
              <a:latin typeface="-apple-system"/>
            </a:endParaRPr>
          </a:p>
          <a:p>
            <a:pPr algn="l"/>
            <a:endParaRPr lang="en-US" altLang="zh-CN">
              <a:solidFill>
                <a:srgbClr val="060607"/>
              </a:solidFill>
              <a:latin typeface="-apple-system"/>
            </a:endParaRPr>
          </a:p>
        </p:txBody>
      </p:sp>
      <p:grpSp>
        <p:nvGrpSpPr>
          <p:cNvPr id="7" name="组合 6"/>
          <p:cNvGrpSpPr/>
          <p:nvPr/>
        </p:nvGrpSpPr>
        <p:grpSpPr>
          <a:xfrm>
            <a:off x="804708" y="2478762"/>
            <a:ext cx="10163892" cy="3668317"/>
            <a:chOff x="581188" y="1798042"/>
            <a:chExt cx="10163892" cy="3668317"/>
          </a:xfrm>
        </p:grpSpPr>
        <p:grpSp>
          <p:nvGrpSpPr>
            <p:cNvPr id="27" name="组合 26">
              <a:extLst>
                <a:ext uri="{FF2B5EF4-FFF2-40B4-BE49-F238E27FC236}">
                  <a16:creationId xmlns:a16="http://schemas.microsoft.com/office/drawing/2014/main" id="{5AFE9CB7-E95C-486A-B58E-0C5E15196BE7}"/>
                </a:ext>
              </a:extLst>
            </p:cNvPr>
            <p:cNvGrpSpPr/>
            <p:nvPr/>
          </p:nvGrpSpPr>
          <p:grpSpPr>
            <a:xfrm>
              <a:off x="581188" y="1846169"/>
              <a:ext cx="2266967" cy="1285189"/>
              <a:chOff x="1153990" y="1732749"/>
              <a:chExt cx="2266967" cy="1285189"/>
            </a:xfrm>
          </p:grpSpPr>
          <p:cxnSp>
            <p:nvCxnSpPr>
              <p:cNvPr id="8" name="直接连接符 7">
                <a:extLst>
                  <a:ext uri="{FF2B5EF4-FFF2-40B4-BE49-F238E27FC236}">
                    <a16:creationId xmlns:a16="http://schemas.microsoft.com/office/drawing/2014/main" id="{BF6AB78D-14A8-4CB7-A24B-239D81129C8C}"/>
                  </a:ext>
                </a:extLst>
              </p:cNvPr>
              <p:cNvCxnSpPr>
                <a:cxnSpLocks/>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072F879-FAEB-429E-BE88-64A6722D3DA4}"/>
                  </a:ext>
                </a:extLst>
              </p:cNvPr>
              <p:cNvSpPr txBox="1"/>
              <p:nvPr/>
            </p:nvSpPr>
            <p:spPr>
              <a:xfrm>
                <a:off x="2346635" y="2248497"/>
                <a:ext cx="768159" cy="769441"/>
              </a:xfrm>
              <a:prstGeom prst="rect">
                <a:avLst/>
              </a:prstGeom>
              <a:noFill/>
            </p:spPr>
            <p:txBody>
              <a:bodyPr wrap="none" rtlCol="0">
                <a:spAutoFit/>
              </a:bodyPr>
              <a:lstStyle/>
              <a:p>
                <a:pPr algn="r"/>
                <a:r>
                  <a:rPr lang="en-US" altLang="zh-CN" sz="4400" b="1" dirty="0">
                    <a:latin typeface="等线 Light" panose="02010600030101010101" pitchFamily="2" charset="-122"/>
                    <a:ea typeface="等线 Light" panose="02010600030101010101" pitchFamily="2" charset="-122"/>
                  </a:rPr>
                  <a:t>01</a:t>
                </a:r>
                <a:endParaRPr lang="zh-CN" altLang="en-US" sz="5400" b="1" dirty="0">
                  <a:latin typeface="等线 Light" panose="02010600030101010101" pitchFamily="2" charset="-122"/>
                  <a:ea typeface="等线 Light" panose="02010600030101010101" pitchFamily="2" charset="-122"/>
                </a:endParaRPr>
              </a:p>
            </p:txBody>
          </p:sp>
          <p:sp>
            <p:nvSpPr>
              <p:cNvPr id="11" name="文本框 10">
                <a:extLst>
                  <a:ext uri="{FF2B5EF4-FFF2-40B4-BE49-F238E27FC236}">
                    <a16:creationId xmlns:a16="http://schemas.microsoft.com/office/drawing/2014/main" id="{5326D67A-1FC6-4557-9F2D-D8C2F1DFE3E8}"/>
                  </a:ext>
                </a:extLst>
              </p:cNvPr>
              <p:cNvSpPr txBox="1"/>
              <p:nvPr/>
            </p:nvSpPr>
            <p:spPr>
              <a:xfrm>
                <a:off x="1153990" y="1732749"/>
                <a:ext cx="2266967" cy="369332"/>
              </a:xfrm>
              <a:prstGeom prst="rect">
                <a:avLst/>
              </a:prstGeom>
              <a:noFill/>
            </p:spPr>
            <p:txBody>
              <a:bodyPr wrap="none" rtlCol="0">
                <a:spAutoFit/>
              </a:bodyPr>
              <a:lstStyle/>
              <a:p>
                <a:pPr algn="r">
                  <a:buSzPct val="25000"/>
                </a:pPr>
                <a:r>
                  <a:rPr lang="en-US" altLang="zh-CN" b="1">
                    <a:solidFill>
                      <a:schemeClr val="tx1"/>
                    </a:solidFill>
                    <a:effectLst/>
                    <a:latin typeface="等线" panose="02010600030101010101" pitchFamily="2" charset="-122"/>
                    <a:ea typeface="等线" panose="02010600030101010101" pitchFamily="2" charset="-122"/>
                  </a:rPr>
                  <a:t>actor-critic</a:t>
                </a:r>
                <a:r>
                  <a:rPr lang="zh-CN" altLang="en-US" b="1">
                    <a:solidFill>
                      <a:schemeClr val="tx1"/>
                    </a:solidFill>
                    <a:effectLst/>
                    <a:latin typeface="等线" panose="02010600030101010101" pitchFamily="2" charset="-122"/>
                    <a:ea typeface="等线" panose="02010600030101010101" pitchFamily="2" charset="-122"/>
                  </a:rPr>
                  <a:t>网络架构</a:t>
                </a:r>
                <a:endParaRPr lang="en-US" altLang="zh-CN" b="1" dirty="0">
                  <a:solidFill>
                    <a:schemeClr val="tx1"/>
                  </a:solidFill>
                  <a:effectLst/>
                  <a:latin typeface="等线" panose="02010600030101010101" pitchFamily="2" charset="-122"/>
                  <a:ea typeface="等线" panose="02010600030101010101" pitchFamily="2" charset="-122"/>
                </a:endParaRPr>
              </a:p>
            </p:txBody>
          </p:sp>
        </p:grpSp>
        <p:sp>
          <p:nvSpPr>
            <p:cNvPr id="22" name="文本框 21">
              <a:extLst>
                <a:ext uri="{FF2B5EF4-FFF2-40B4-BE49-F238E27FC236}">
                  <a16:creationId xmlns:a16="http://schemas.microsoft.com/office/drawing/2014/main" id="{341A1456-D94F-42DA-811A-8D921F5383F1}"/>
                </a:ext>
              </a:extLst>
            </p:cNvPr>
            <p:cNvSpPr txBox="1"/>
            <p:nvPr/>
          </p:nvSpPr>
          <p:spPr>
            <a:xfrm>
              <a:off x="3105566" y="1798042"/>
              <a:ext cx="2623437" cy="705834"/>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en-US" altLang="zh-CN" sz="1400">
                  <a:latin typeface="等线" panose="02010600030101010101" pitchFamily="2" charset="-122"/>
                  <a:ea typeface="等线" panose="02010600030101010101" pitchFamily="2" charset="-122"/>
                </a:rPr>
                <a:t>actor-critic</a:t>
              </a:r>
              <a:r>
                <a:rPr lang="zh-CN" altLang="en-US" sz="1400">
                  <a:latin typeface="等线" panose="02010600030101010101" pitchFamily="2" charset="-122"/>
                  <a:ea typeface="等线" panose="02010600030101010101" pitchFamily="2" charset="-122"/>
                </a:rPr>
                <a:t>网络架构来捕捉不同英雄的游戏机制和动作。</a:t>
              </a:r>
              <a:endParaRPr lang="en-US" altLang="zh-CN" sz="1400" dirty="0">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3202BF8A-5016-483E-B447-6B73A32054F8}"/>
                </a:ext>
              </a:extLst>
            </p:cNvPr>
            <p:cNvSpPr txBox="1"/>
            <p:nvPr/>
          </p:nvSpPr>
          <p:spPr>
            <a:xfrm>
              <a:off x="3105566" y="4133042"/>
              <a:ext cx="2623437" cy="1029000"/>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400">
                  <a:latin typeface="等线" panose="02010600030101010101" pitchFamily="2" charset="-122"/>
                  <a:ea typeface="等线" panose="02010600030101010101" pitchFamily="2" charset="-122"/>
                </a:rPr>
                <a:t>从简单的任务开始，逐渐增加学习的难度，包括固定阵容训练、策略提炼和合并训练</a:t>
              </a:r>
              <a:r>
                <a:rPr lang="zh-CN" altLang="en-US" sz="1000">
                  <a:latin typeface="等线" panose="02010600030101010101" pitchFamily="2" charset="-122"/>
                  <a:ea typeface="等线" panose="02010600030101010101" pitchFamily="2" charset="-122"/>
                </a:rPr>
                <a:t>。</a:t>
              </a:r>
              <a:endParaRPr lang="zh-CN" altLang="en-US" sz="1000" dirty="0">
                <a:latin typeface="等线" panose="02010600030101010101" pitchFamily="2" charset="-122"/>
                <a:ea typeface="等线" panose="02010600030101010101" pitchFamily="2" charset="-122"/>
              </a:endParaRPr>
            </a:p>
          </p:txBody>
        </p:sp>
        <p:grpSp>
          <p:nvGrpSpPr>
            <p:cNvPr id="28" name="组合 27">
              <a:extLst>
                <a:ext uri="{FF2B5EF4-FFF2-40B4-BE49-F238E27FC236}">
                  <a16:creationId xmlns:a16="http://schemas.microsoft.com/office/drawing/2014/main" id="{3E28F914-CD28-4989-B490-4175631DF50C}"/>
                </a:ext>
              </a:extLst>
            </p:cNvPr>
            <p:cNvGrpSpPr/>
            <p:nvPr/>
          </p:nvGrpSpPr>
          <p:grpSpPr>
            <a:xfrm>
              <a:off x="813982" y="4181170"/>
              <a:ext cx="1800493" cy="1285189"/>
              <a:chOff x="1386784" y="1732749"/>
              <a:chExt cx="1800493" cy="1285189"/>
            </a:xfrm>
          </p:grpSpPr>
          <p:cxnSp>
            <p:nvCxnSpPr>
              <p:cNvPr id="29" name="直接连接符 28">
                <a:extLst>
                  <a:ext uri="{FF2B5EF4-FFF2-40B4-BE49-F238E27FC236}">
                    <a16:creationId xmlns:a16="http://schemas.microsoft.com/office/drawing/2014/main" id="{07F99829-F92A-4D8B-A457-82CC9CA5F030}"/>
                  </a:ext>
                </a:extLst>
              </p:cNvPr>
              <p:cNvCxnSpPr>
                <a:cxnSpLocks/>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71432E9-B4C1-4BC0-AF31-5BD36C92BEF7}"/>
                  </a:ext>
                </a:extLst>
              </p:cNvPr>
              <p:cNvSpPr txBox="1"/>
              <p:nvPr/>
            </p:nvSpPr>
            <p:spPr>
              <a:xfrm>
                <a:off x="2346635" y="2248497"/>
                <a:ext cx="768159" cy="769441"/>
              </a:xfrm>
              <a:prstGeom prst="rect">
                <a:avLst/>
              </a:prstGeom>
              <a:noFill/>
            </p:spPr>
            <p:txBody>
              <a:bodyPr wrap="none" rtlCol="0">
                <a:spAutoFit/>
              </a:bodyPr>
              <a:lstStyle/>
              <a:p>
                <a:pPr algn="r"/>
                <a:r>
                  <a:rPr lang="en-US" altLang="zh-CN" sz="4400" b="1" dirty="0">
                    <a:latin typeface="等线 Light" panose="02010600030101010101" pitchFamily="2" charset="-122"/>
                    <a:ea typeface="等线 Light" panose="02010600030101010101" pitchFamily="2" charset="-122"/>
                  </a:rPr>
                  <a:t>02</a:t>
                </a:r>
                <a:endParaRPr lang="zh-CN" altLang="en-US" sz="5400" b="1" dirty="0">
                  <a:latin typeface="等线 Light" panose="02010600030101010101" pitchFamily="2" charset="-122"/>
                  <a:ea typeface="等线 Light" panose="02010600030101010101" pitchFamily="2" charset="-122"/>
                </a:endParaRPr>
              </a:p>
            </p:txBody>
          </p:sp>
          <p:sp>
            <p:nvSpPr>
              <p:cNvPr id="31" name="文本框 30">
                <a:extLst>
                  <a:ext uri="{FF2B5EF4-FFF2-40B4-BE49-F238E27FC236}">
                    <a16:creationId xmlns:a16="http://schemas.microsoft.com/office/drawing/2014/main" id="{F4D1EB1F-7762-494C-AFAF-0C93CAA72910}"/>
                  </a:ext>
                </a:extLst>
              </p:cNvPr>
              <p:cNvSpPr txBox="1"/>
              <p:nvPr/>
            </p:nvSpPr>
            <p:spPr>
              <a:xfrm>
                <a:off x="1386784" y="1732749"/>
                <a:ext cx="1800493" cy="369332"/>
              </a:xfrm>
              <a:prstGeom prst="rect">
                <a:avLst/>
              </a:prstGeom>
              <a:noFill/>
            </p:spPr>
            <p:txBody>
              <a:bodyPr wrap="none" rtlCol="0">
                <a:spAutoFit/>
              </a:bodyPr>
              <a:lstStyle/>
              <a:p>
                <a:pPr algn="r">
                  <a:buSzPct val="25000"/>
                </a:pPr>
                <a:r>
                  <a:rPr lang="zh-CN" altLang="en-US" b="1">
                    <a:latin typeface="等线" panose="02010600030101010101" pitchFamily="2" charset="-122"/>
                    <a:ea typeface="等线" panose="02010600030101010101" pitchFamily="2" charset="-122"/>
                  </a:rPr>
                  <a:t>课程式自我学习</a:t>
                </a:r>
                <a:endParaRPr lang="en-US" altLang="zh-CN" b="1" dirty="0">
                  <a:latin typeface="等线" panose="02010600030101010101" pitchFamily="2" charset="-122"/>
                  <a:ea typeface="等线" panose="02010600030101010101" pitchFamily="2" charset="-122"/>
                </a:endParaRPr>
              </a:p>
            </p:txBody>
          </p:sp>
        </p:grpSp>
        <p:grpSp>
          <p:nvGrpSpPr>
            <p:cNvPr id="32" name="组合 31">
              <a:extLst>
                <a:ext uri="{FF2B5EF4-FFF2-40B4-BE49-F238E27FC236}">
                  <a16:creationId xmlns:a16="http://schemas.microsoft.com/office/drawing/2014/main" id="{3E4E5703-728C-4CE3-9C3E-1ECEEF1B0964}"/>
                </a:ext>
              </a:extLst>
            </p:cNvPr>
            <p:cNvGrpSpPr/>
            <p:nvPr/>
          </p:nvGrpSpPr>
          <p:grpSpPr>
            <a:xfrm>
              <a:off x="6433963" y="1846169"/>
              <a:ext cx="1338829" cy="1285189"/>
              <a:chOff x="1990688" y="1732749"/>
              <a:chExt cx="1338829" cy="1285189"/>
            </a:xfrm>
          </p:grpSpPr>
          <p:cxnSp>
            <p:nvCxnSpPr>
              <p:cNvPr id="33" name="直接连接符 32">
                <a:extLst>
                  <a:ext uri="{FF2B5EF4-FFF2-40B4-BE49-F238E27FC236}">
                    <a16:creationId xmlns:a16="http://schemas.microsoft.com/office/drawing/2014/main" id="{B1E9963C-2AA0-4293-A52B-64D969A24180}"/>
                  </a:ext>
                </a:extLst>
              </p:cNvPr>
              <p:cNvCxnSpPr>
                <a:cxnSpLocks/>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DB1EC4F-89B9-48A6-A644-850E0586D635}"/>
                  </a:ext>
                </a:extLst>
              </p:cNvPr>
              <p:cNvSpPr txBox="1"/>
              <p:nvPr/>
            </p:nvSpPr>
            <p:spPr>
              <a:xfrm>
                <a:off x="2346635" y="2248497"/>
                <a:ext cx="768159" cy="769441"/>
              </a:xfrm>
              <a:prstGeom prst="rect">
                <a:avLst/>
              </a:prstGeom>
              <a:noFill/>
            </p:spPr>
            <p:txBody>
              <a:bodyPr wrap="none" rtlCol="0">
                <a:spAutoFit/>
              </a:bodyPr>
              <a:lstStyle/>
              <a:p>
                <a:pPr algn="r"/>
                <a:r>
                  <a:rPr lang="en-US" altLang="zh-CN" sz="4400" b="1" dirty="0">
                    <a:solidFill>
                      <a:schemeClr val="accent1"/>
                    </a:solidFill>
                    <a:latin typeface="等线 Light" panose="02010600030101010101" pitchFamily="2" charset="-122"/>
                    <a:ea typeface="等线 Light" panose="02010600030101010101" pitchFamily="2" charset="-122"/>
                  </a:rPr>
                  <a:t>03</a:t>
                </a:r>
                <a:endParaRPr lang="zh-CN" altLang="en-US" sz="5400" b="1" dirty="0">
                  <a:solidFill>
                    <a:schemeClr val="accent1"/>
                  </a:solidFill>
                  <a:latin typeface="等线 Light" panose="02010600030101010101" pitchFamily="2" charset="-122"/>
                  <a:ea typeface="等线 Light" panose="02010600030101010101" pitchFamily="2" charset="-122"/>
                </a:endParaRPr>
              </a:p>
            </p:txBody>
          </p:sp>
          <p:sp>
            <p:nvSpPr>
              <p:cNvPr id="35" name="文本框 34">
                <a:extLst>
                  <a:ext uri="{FF2B5EF4-FFF2-40B4-BE49-F238E27FC236}">
                    <a16:creationId xmlns:a16="http://schemas.microsoft.com/office/drawing/2014/main" id="{E4B0B9BC-C689-4CBE-B44C-3C7C4E539A32}"/>
                  </a:ext>
                </a:extLst>
              </p:cNvPr>
              <p:cNvSpPr txBox="1"/>
              <p:nvPr/>
            </p:nvSpPr>
            <p:spPr>
              <a:xfrm>
                <a:off x="1990688" y="1732749"/>
                <a:ext cx="1338829" cy="369332"/>
              </a:xfrm>
              <a:prstGeom prst="rect">
                <a:avLst/>
              </a:prstGeom>
              <a:noFill/>
            </p:spPr>
            <p:txBody>
              <a:bodyPr wrap="none" rtlCol="0">
                <a:spAutoFit/>
              </a:bodyPr>
              <a:lstStyle/>
              <a:p>
                <a:pPr algn="r">
                  <a:buSzPct val="25000"/>
                </a:pPr>
                <a:r>
                  <a:rPr lang="zh-CN" altLang="en-US" b="1">
                    <a:latin typeface="等线" panose="02010600030101010101" pitchFamily="2" charset="-122"/>
                    <a:ea typeface="等线" panose="02010600030101010101" pitchFamily="2" charset="-122"/>
                  </a:rPr>
                  <a:t>非策略适应</a:t>
                </a:r>
                <a:endParaRPr lang="en-US" altLang="zh-CN" b="1" dirty="0">
                  <a:latin typeface="等线" panose="02010600030101010101" pitchFamily="2" charset="-122"/>
                  <a:ea typeface="等线" panose="02010600030101010101" pitchFamily="2" charset="-122"/>
                </a:endParaRPr>
              </a:p>
            </p:txBody>
          </p:sp>
        </p:grpSp>
        <p:sp>
          <p:nvSpPr>
            <p:cNvPr id="36" name="文本框 35">
              <a:extLst>
                <a:ext uri="{FF2B5EF4-FFF2-40B4-BE49-F238E27FC236}">
                  <a16:creationId xmlns:a16="http://schemas.microsoft.com/office/drawing/2014/main" id="{DF3B72FB-CCB2-449D-B0AD-05BA10A2A8A7}"/>
                </a:ext>
              </a:extLst>
            </p:cNvPr>
            <p:cNvSpPr txBox="1"/>
            <p:nvPr/>
          </p:nvSpPr>
          <p:spPr>
            <a:xfrm>
              <a:off x="8121643" y="1798042"/>
              <a:ext cx="2623437" cy="1029000"/>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400">
                  <a:latin typeface="等线" panose="02010600030101010101" pitchFamily="2" charset="-122"/>
                  <a:ea typeface="等线" panose="02010600030101010101" pitchFamily="2" charset="-122"/>
                </a:rPr>
                <a:t>为了应对游戏剧集多样性导致的策略偏差，应用了非策略适应技术。</a:t>
              </a:r>
              <a:endParaRPr lang="zh-CN" altLang="en-US" sz="1400" dirty="0">
                <a:latin typeface="等线" panose="02010600030101010101" pitchFamily="2" charset="-122"/>
                <a:ea typeface="等线" panose="02010600030101010101" pitchFamily="2" charset="-122"/>
              </a:endParaRPr>
            </a:p>
          </p:txBody>
        </p:sp>
        <p:sp>
          <p:nvSpPr>
            <p:cNvPr id="37" name="文本框 36">
              <a:extLst>
                <a:ext uri="{FF2B5EF4-FFF2-40B4-BE49-F238E27FC236}">
                  <a16:creationId xmlns:a16="http://schemas.microsoft.com/office/drawing/2014/main" id="{468BEBF1-11B8-4EC1-B0B7-168D903892CC}"/>
                </a:ext>
              </a:extLst>
            </p:cNvPr>
            <p:cNvSpPr txBox="1"/>
            <p:nvPr/>
          </p:nvSpPr>
          <p:spPr>
            <a:xfrm>
              <a:off x="8121643" y="4133042"/>
              <a:ext cx="2623437" cy="1029000"/>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zh-CN" altLang="en-US" sz="1400">
                  <a:latin typeface="等线" panose="02010600030101010101" pitchFamily="2" charset="-122"/>
                  <a:ea typeface="等线" panose="02010600030101010101" pitchFamily="2" charset="-122"/>
                </a:rPr>
                <a:t>为了解决英雄池扩大后的英雄选择问题，开发了基于蒙特卡洛树搜索的高效起草代理。</a:t>
              </a:r>
              <a:endParaRPr lang="zh-CN" altLang="en-US" sz="1400" dirty="0">
                <a:latin typeface="等线" panose="02010600030101010101" pitchFamily="2" charset="-122"/>
                <a:ea typeface="等线" panose="02010600030101010101" pitchFamily="2" charset="-122"/>
              </a:endParaRPr>
            </a:p>
          </p:txBody>
        </p:sp>
        <p:grpSp>
          <p:nvGrpSpPr>
            <p:cNvPr id="38" name="组合 37">
              <a:extLst>
                <a:ext uri="{FF2B5EF4-FFF2-40B4-BE49-F238E27FC236}">
                  <a16:creationId xmlns:a16="http://schemas.microsoft.com/office/drawing/2014/main" id="{A81B1498-70D0-4975-A124-6E1CFA8BCDAE}"/>
                </a:ext>
              </a:extLst>
            </p:cNvPr>
            <p:cNvGrpSpPr/>
            <p:nvPr/>
          </p:nvGrpSpPr>
          <p:grpSpPr>
            <a:xfrm>
              <a:off x="5689880" y="4181170"/>
              <a:ext cx="2408032" cy="1285189"/>
              <a:chOff x="1246605" y="1732749"/>
              <a:chExt cx="2408032" cy="1285189"/>
            </a:xfrm>
          </p:grpSpPr>
          <p:cxnSp>
            <p:nvCxnSpPr>
              <p:cNvPr id="39" name="直接连接符 38">
                <a:extLst>
                  <a:ext uri="{FF2B5EF4-FFF2-40B4-BE49-F238E27FC236}">
                    <a16:creationId xmlns:a16="http://schemas.microsoft.com/office/drawing/2014/main" id="{A183EE18-0881-4561-94CA-65C757CB4891}"/>
                  </a:ext>
                </a:extLst>
              </p:cNvPr>
              <p:cNvCxnSpPr>
                <a:cxnSpLocks/>
              </p:cNvCxnSpPr>
              <p:nvPr/>
            </p:nvCxnSpPr>
            <p:spPr>
              <a:xfrm>
                <a:off x="2454442" y="2205516"/>
                <a:ext cx="6080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E7EF83D-FE3F-40FF-B749-7F2C82E8ECD9}"/>
                  </a:ext>
                </a:extLst>
              </p:cNvPr>
              <p:cNvSpPr txBox="1"/>
              <p:nvPr/>
            </p:nvSpPr>
            <p:spPr>
              <a:xfrm>
                <a:off x="2346635" y="2248497"/>
                <a:ext cx="768159" cy="769441"/>
              </a:xfrm>
              <a:prstGeom prst="rect">
                <a:avLst/>
              </a:prstGeom>
              <a:noFill/>
            </p:spPr>
            <p:txBody>
              <a:bodyPr wrap="none" rtlCol="0">
                <a:spAutoFit/>
              </a:bodyPr>
              <a:lstStyle/>
              <a:p>
                <a:pPr algn="r"/>
                <a:r>
                  <a:rPr lang="en-US" altLang="zh-CN" sz="4400" b="1" dirty="0">
                    <a:latin typeface="等线 Light" panose="02010600030101010101" pitchFamily="2" charset="-122"/>
                    <a:ea typeface="等线 Light" panose="02010600030101010101" pitchFamily="2" charset="-122"/>
                  </a:rPr>
                  <a:t>04</a:t>
                </a:r>
                <a:endParaRPr lang="zh-CN" altLang="en-US" sz="5400" b="1" dirty="0">
                  <a:latin typeface="等线 Light" panose="02010600030101010101" pitchFamily="2" charset="-122"/>
                  <a:ea typeface="等线 Light" panose="02010600030101010101" pitchFamily="2" charset="-122"/>
                </a:endParaRPr>
              </a:p>
            </p:txBody>
          </p:sp>
          <p:sp>
            <p:nvSpPr>
              <p:cNvPr id="41" name="文本框 40">
                <a:extLst>
                  <a:ext uri="{FF2B5EF4-FFF2-40B4-BE49-F238E27FC236}">
                    <a16:creationId xmlns:a16="http://schemas.microsoft.com/office/drawing/2014/main" id="{2F75C52D-2750-4574-88C7-B4AEAAD93C26}"/>
                  </a:ext>
                </a:extLst>
              </p:cNvPr>
              <p:cNvSpPr txBox="1"/>
              <p:nvPr/>
            </p:nvSpPr>
            <p:spPr>
              <a:xfrm>
                <a:off x="1246605" y="1732749"/>
                <a:ext cx="2408032" cy="369332"/>
              </a:xfrm>
              <a:prstGeom prst="rect">
                <a:avLst/>
              </a:prstGeom>
              <a:noFill/>
            </p:spPr>
            <p:txBody>
              <a:bodyPr wrap="none" rtlCol="0">
                <a:spAutoFit/>
              </a:bodyPr>
              <a:lstStyle/>
              <a:p>
                <a:pPr algn="r">
                  <a:buSzPct val="25000"/>
                </a:pPr>
                <a:r>
                  <a:rPr lang="zh-CN" altLang="en-US" b="1">
                    <a:latin typeface="等线" panose="02010600030101010101" pitchFamily="2" charset="-122"/>
                    <a:ea typeface="等线" panose="02010600030101010101" pitchFamily="2" charset="-122"/>
                  </a:rPr>
                  <a:t>基于</a:t>
                </a:r>
                <a:r>
                  <a:rPr lang="en-US" altLang="zh-CN" b="1">
                    <a:latin typeface="等线" panose="02010600030101010101" pitchFamily="2" charset="-122"/>
                    <a:ea typeface="等线" panose="02010600030101010101" pitchFamily="2" charset="-122"/>
                  </a:rPr>
                  <a:t>MCTS</a:t>
                </a:r>
                <a:r>
                  <a:rPr lang="zh-CN" altLang="en-US" b="1">
                    <a:latin typeface="等线" panose="02010600030101010101" pitchFamily="2" charset="-122"/>
                    <a:ea typeface="等线" panose="02010600030101010101" pitchFamily="2" charset="-122"/>
                  </a:rPr>
                  <a:t>的起草代理</a:t>
                </a:r>
                <a:endParaRPr lang="en-US" altLang="zh-CN" b="1" dirty="0">
                  <a:latin typeface="等线" panose="02010600030101010101" pitchFamily="2" charset="-122"/>
                  <a:ea typeface="等线" panose="02010600030101010101" pitchFamily="2" charset="-122"/>
                </a:endParaRPr>
              </a:p>
            </p:txBody>
          </p:sp>
        </p:grpSp>
      </p:grpSp>
    </p:spTree>
    <p:extLst>
      <p:ext uri="{BB962C8B-B14F-4D97-AF65-F5344CB8AC3E}">
        <p14:creationId xmlns:p14="http://schemas.microsoft.com/office/powerpoint/2010/main" val="271718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4B465-D279-9636-EF36-25BF873093C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31FB539-F2E1-405E-6667-6AAC922D8933}"/>
              </a:ext>
            </a:extLst>
          </p:cNvPr>
          <p:cNvSpPr txBox="1"/>
          <p:nvPr/>
        </p:nvSpPr>
        <p:spPr>
          <a:xfrm>
            <a:off x="1535909" y="5292524"/>
            <a:ext cx="9078686" cy="923330"/>
          </a:xfrm>
          <a:prstGeom prst="rect">
            <a:avLst/>
          </a:prstGeom>
          <a:noFill/>
        </p:spPr>
        <p:txBody>
          <a:bodyPr wrap="square">
            <a:spAutoFit/>
          </a:bodyPr>
          <a:lstStyle/>
          <a:p>
            <a:r>
              <a:rPr lang="zh-CN" altLang="en-US" b="0" i="0">
                <a:solidFill>
                  <a:srgbClr val="060607"/>
                </a:solidFill>
                <a:effectLst/>
                <a:latin typeface="-apple-system"/>
              </a:rPr>
              <a:t>图展示了一个用于多人在线战斗竞技场（</a:t>
            </a:r>
            <a:r>
              <a:rPr lang="en-US" altLang="zh-CN" b="0" i="0">
                <a:solidFill>
                  <a:srgbClr val="060607"/>
                </a:solidFill>
                <a:effectLst/>
                <a:latin typeface="-apple-system"/>
              </a:rPr>
              <a:t>MOBA</a:t>
            </a:r>
            <a:r>
              <a:rPr lang="zh-CN" altLang="en-US" b="0" i="0">
                <a:solidFill>
                  <a:srgbClr val="060607"/>
                </a:solidFill>
                <a:effectLst/>
                <a:latin typeface="-apple-system"/>
              </a:rPr>
              <a:t>）游戏的人工智能（</a:t>
            </a:r>
            <a:r>
              <a:rPr lang="en-US" altLang="zh-CN" b="0" i="0">
                <a:solidFill>
                  <a:srgbClr val="060607"/>
                </a:solidFill>
                <a:effectLst/>
                <a:latin typeface="-apple-system"/>
              </a:rPr>
              <a:t>AI</a:t>
            </a:r>
            <a:r>
              <a:rPr lang="zh-CN" altLang="en-US" b="0" i="0">
                <a:solidFill>
                  <a:srgbClr val="060607"/>
                </a:solidFill>
                <a:effectLst/>
                <a:latin typeface="-apple-system"/>
              </a:rPr>
              <a:t>）学习系统的</a:t>
            </a:r>
            <a:r>
              <a:rPr lang="zh-CN" altLang="en-US" b="1" i="0">
                <a:solidFill>
                  <a:srgbClr val="060607"/>
                </a:solidFill>
                <a:effectLst/>
                <a:latin typeface="-apple-system"/>
              </a:rPr>
              <a:t>输入</a:t>
            </a:r>
            <a:r>
              <a:rPr lang="zh-CN" altLang="en-US" b="1">
                <a:solidFill>
                  <a:srgbClr val="060607"/>
                </a:solidFill>
                <a:latin typeface="-apple-system"/>
              </a:rPr>
              <a:t>层</a:t>
            </a:r>
            <a:r>
              <a:rPr lang="en-US" altLang="zh-CN" b="1">
                <a:solidFill>
                  <a:srgbClr val="060607"/>
                </a:solidFill>
                <a:latin typeface="-apple-system"/>
              </a:rPr>
              <a:t>+</a:t>
            </a:r>
            <a:r>
              <a:rPr lang="zh-CN" altLang="en-US" b="1">
                <a:solidFill>
                  <a:srgbClr val="060607"/>
                </a:solidFill>
                <a:latin typeface="-apple-system"/>
              </a:rPr>
              <a:t>特征提取层</a:t>
            </a:r>
            <a:r>
              <a:rPr lang="zh-CN" altLang="en-US" b="0" i="0">
                <a:solidFill>
                  <a:srgbClr val="060607"/>
                </a:solidFill>
                <a:effectLst/>
                <a:latin typeface="-apple-system"/>
              </a:rPr>
              <a:t>。结合了卷积神经网络（</a:t>
            </a:r>
            <a:r>
              <a:rPr lang="en-US" altLang="zh-CN" b="0" i="0">
                <a:solidFill>
                  <a:srgbClr val="060607"/>
                </a:solidFill>
                <a:effectLst/>
                <a:latin typeface="-apple-system"/>
              </a:rPr>
              <a:t>CNN</a:t>
            </a:r>
            <a:r>
              <a:rPr lang="zh-CN" altLang="en-US" b="0" i="0">
                <a:solidFill>
                  <a:srgbClr val="060607"/>
                </a:solidFill>
                <a:effectLst/>
                <a:latin typeface="-apple-system"/>
              </a:rPr>
              <a:t>）和多层感知机（</a:t>
            </a:r>
            <a:r>
              <a:rPr lang="en-US" altLang="zh-CN" b="0" i="0">
                <a:solidFill>
                  <a:srgbClr val="060607"/>
                </a:solidFill>
                <a:effectLst/>
                <a:latin typeface="-apple-system"/>
              </a:rPr>
              <a:t>MLP</a:t>
            </a:r>
            <a:r>
              <a:rPr lang="zh-CN" altLang="en-US" b="0" i="0">
                <a:solidFill>
                  <a:srgbClr val="060607"/>
                </a:solidFill>
                <a:effectLst/>
                <a:latin typeface="-apple-system"/>
              </a:rPr>
              <a:t>）来处理游戏中的空间特征和单位特征。</a:t>
            </a:r>
            <a:endParaRPr lang="en-US"/>
          </a:p>
        </p:txBody>
      </p:sp>
      <p:pic>
        <p:nvPicPr>
          <p:cNvPr id="16" name="图片 15">
            <a:extLst>
              <a:ext uri="{FF2B5EF4-FFF2-40B4-BE49-F238E27FC236}">
                <a16:creationId xmlns:a16="http://schemas.microsoft.com/office/drawing/2014/main" id="{874AA321-EE68-2658-D7A2-87671E80044F}"/>
              </a:ext>
            </a:extLst>
          </p:cNvPr>
          <p:cNvPicPr>
            <a:picLocks noChangeAspect="1"/>
          </p:cNvPicPr>
          <p:nvPr/>
        </p:nvPicPr>
        <p:blipFill>
          <a:blip r:embed="rId3"/>
          <a:srcRect r="47016"/>
          <a:stretch/>
        </p:blipFill>
        <p:spPr>
          <a:xfrm>
            <a:off x="1667436" y="666974"/>
            <a:ext cx="7745505" cy="4523581"/>
          </a:xfrm>
          <a:prstGeom prst="rect">
            <a:avLst/>
          </a:prstGeom>
        </p:spPr>
      </p:pic>
      <p:sp>
        <p:nvSpPr>
          <p:cNvPr id="17" name="矩形 16">
            <a:extLst>
              <a:ext uri="{FF2B5EF4-FFF2-40B4-BE49-F238E27FC236}">
                <a16:creationId xmlns:a16="http://schemas.microsoft.com/office/drawing/2014/main" id="{C250B22D-EB14-DD67-58E0-D2FC692C4059}"/>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18" name="组合 17">
            <a:extLst>
              <a:ext uri="{FF2B5EF4-FFF2-40B4-BE49-F238E27FC236}">
                <a16:creationId xmlns:a16="http://schemas.microsoft.com/office/drawing/2014/main" id="{D127A908-3A70-A6F1-A47D-E7EBDD51BA79}"/>
              </a:ext>
            </a:extLst>
          </p:cNvPr>
          <p:cNvGrpSpPr/>
          <p:nvPr/>
        </p:nvGrpSpPr>
        <p:grpSpPr>
          <a:xfrm>
            <a:off x="105722" y="65314"/>
            <a:ext cx="5522192" cy="416018"/>
            <a:chOff x="3280715" y="135783"/>
            <a:chExt cx="5839324" cy="398235"/>
          </a:xfrm>
        </p:grpSpPr>
        <p:sp>
          <p:nvSpPr>
            <p:cNvPr id="19" name="矩形 18">
              <a:extLst>
                <a:ext uri="{FF2B5EF4-FFF2-40B4-BE49-F238E27FC236}">
                  <a16:creationId xmlns:a16="http://schemas.microsoft.com/office/drawing/2014/main" id="{6A33254C-D519-E508-6568-E9A17B407A0B}"/>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20" name="矩形 19">
              <a:extLst>
                <a:ext uri="{FF2B5EF4-FFF2-40B4-BE49-F238E27FC236}">
                  <a16:creationId xmlns:a16="http://schemas.microsoft.com/office/drawing/2014/main" id="{35712A6E-1BE7-F489-07DA-D46E7E43199D}"/>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21" name="矩形 20">
              <a:extLst>
                <a:ext uri="{FF2B5EF4-FFF2-40B4-BE49-F238E27FC236}">
                  <a16:creationId xmlns:a16="http://schemas.microsoft.com/office/drawing/2014/main" id="{E13414D2-EF6C-60C1-E1E0-518137DD6194}"/>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22" name="矩形 21">
              <a:extLst>
                <a:ext uri="{FF2B5EF4-FFF2-40B4-BE49-F238E27FC236}">
                  <a16:creationId xmlns:a16="http://schemas.microsoft.com/office/drawing/2014/main" id="{3499FC3A-B9E5-81D2-4493-083622F6C4B0}"/>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23" name="矩形 22">
              <a:extLst>
                <a:ext uri="{FF2B5EF4-FFF2-40B4-BE49-F238E27FC236}">
                  <a16:creationId xmlns:a16="http://schemas.microsoft.com/office/drawing/2014/main" id="{006A17B9-A072-EBD2-8A0A-E1AD3F227E1B}"/>
                </a:ext>
              </a:extLst>
            </p:cNvPr>
            <p:cNvSpPr/>
            <p:nvPr/>
          </p:nvSpPr>
          <p:spPr>
            <a:xfrm>
              <a:off x="3280715" y="135783"/>
              <a:ext cx="1152128" cy="398235"/>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cs typeface="+mn-ea"/>
                </a:rPr>
                <a:t>模型输入</a:t>
              </a:r>
              <a:endParaRPr lang="zh-CN" altLang="en-US" sz="1600" b="1" dirty="0">
                <a:solidFill>
                  <a:schemeClr val="tx1"/>
                </a:solidFill>
                <a:cs typeface="+mn-ea"/>
              </a:endParaRPr>
            </a:p>
          </p:txBody>
        </p:sp>
      </p:grpSp>
    </p:spTree>
    <p:extLst>
      <p:ext uri="{BB962C8B-B14F-4D97-AF65-F5344CB8AC3E}">
        <p14:creationId xmlns:p14="http://schemas.microsoft.com/office/powerpoint/2010/main" val="888713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04B204-5571-6254-11F0-76B5077F045D}"/>
              </a:ext>
            </a:extLst>
          </p:cNvPr>
          <p:cNvPicPr>
            <a:picLocks noChangeAspect="1"/>
          </p:cNvPicPr>
          <p:nvPr/>
        </p:nvPicPr>
        <p:blipFill>
          <a:blip r:embed="rId3"/>
          <a:stretch>
            <a:fillRect/>
          </a:stretch>
        </p:blipFill>
        <p:spPr>
          <a:xfrm>
            <a:off x="1506695" y="910558"/>
            <a:ext cx="7977720" cy="4005943"/>
          </a:xfrm>
          <a:prstGeom prst="rect">
            <a:avLst/>
          </a:prstGeom>
        </p:spPr>
      </p:pic>
      <p:sp>
        <p:nvSpPr>
          <p:cNvPr id="5" name="文本框 4">
            <a:extLst>
              <a:ext uri="{FF2B5EF4-FFF2-40B4-BE49-F238E27FC236}">
                <a16:creationId xmlns:a16="http://schemas.microsoft.com/office/drawing/2014/main" id="{3F723A7C-B10D-96F7-61F2-1431764AEA63}"/>
              </a:ext>
            </a:extLst>
          </p:cNvPr>
          <p:cNvSpPr txBox="1"/>
          <p:nvPr/>
        </p:nvSpPr>
        <p:spPr>
          <a:xfrm>
            <a:off x="1314610" y="5353995"/>
            <a:ext cx="8915400" cy="646331"/>
          </a:xfrm>
          <a:prstGeom prst="rect">
            <a:avLst/>
          </a:prstGeom>
          <a:noFill/>
        </p:spPr>
        <p:txBody>
          <a:bodyPr wrap="square">
            <a:spAutoFit/>
          </a:bodyPr>
          <a:lstStyle/>
          <a:p>
            <a:r>
              <a:rPr lang="zh-CN" altLang="en-US" b="0" i="0">
                <a:solidFill>
                  <a:srgbClr val="060607"/>
                </a:solidFill>
                <a:effectLst/>
                <a:latin typeface="-apple-system"/>
              </a:rPr>
              <a:t>这张图片展示了一个游戏或竞技活动中的奖励和行为分类表。表格分为几个部分，每个部分都有不同的奖励项目、权重、类型和描述。</a:t>
            </a:r>
            <a:endParaRPr lang="en-US"/>
          </a:p>
        </p:txBody>
      </p:sp>
      <p:sp>
        <p:nvSpPr>
          <p:cNvPr id="9" name="文本框 8">
            <a:extLst>
              <a:ext uri="{FF2B5EF4-FFF2-40B4-BE49-F238E27FC236}">
                <a16:creationId xmlns:a16="http://schemas.microsoft.com/office/drawing/2014/main" id="{BFFC5281-E2B7-41D2-8CD7-903CF5E3673D}"/>
              </a:ext>
            </a:extLst>
          </p:cNvPr>
          <p:cNvSpPr txBox="1"/>
          <p:nvPr/>
        </p:nvSpPr>
        <p:spPr>
          <a:xfrm>
            <a:off x="8828315" y="1687676"/>
            <a:ext cx="1872343" cy="369332"/>
          </a:xfrm>
          <a:prstGeom prst="rect">
            <a:avLst/>
          </a:prstGeom>
          <a:noFill/>
        </p:spPr>
        <p:txBody>
          <a:bodyPr wrap="square">
            <a:spAutoFit/>
          </a:bodyPr>
          <a:lstStyle/>
          <a:p>
            <a:pPr algn="l"/>
            <a:r>
              <a:rPr lang="en-US" altLang="zh-CN" b="1" i="0">
                <a:solidFill>
                  <a:srgbClr val="060607"/>
                </a:solidFill>
                <a:effectLst/>
                <a:latin typeface="-apple-system"/>
              </a:rPr>
              <a:t>Dense</a:t>
            </a:r>
            <a:r>
              <a:rPr lang="zh-CN" altLang="en-US" b="1" i="0">
                <a:solidFill>
                  <a:srgbClr val="060607"/>
                </a:solidFill>
                <a:effectLst/>
                <a:latin typeface="-apple-system"/>
              </a:rPr>
              <a:t>（密集型）</a:t>
            </a:r>
          </a:p>
        </p:txBody>
      </p:sp>
      <p:sp>
        <p:nvSpPr>
          <p:cNvPr id="11" name="文本框 10">
            <a:extLst>
              <a:ext uri="{FF2B5EF4-FFF2-40B4-BE49-F238E27FC236}">
                <a16:creationId xmlns:a16="http://schemas.microsoft.com/office/drawing/2014/main" id="{496FF7EB-3CDE-9FB0-7F22-51434F4E03E3}"/>
              </a:ext>
            </a:extLst>
          </p:cNvPr>
          <p:cNvSpPr txBox="1"/>
          <p:nvPr/>
        </p:nvSpPr>
        <p:spPr>
          <a:xfrm>
            <a:off x="8826703" y="2231962"/>
            <a:ext cx="1873955" cy="369332"/>
          </a:xfrm>
          <a:prstGeom prst="rect">
            <a:avLst/>
          </a:prstGeom>
          <a:noFill/>
        </p:spPr>
        <p:txBody>
          <a:bodyPr wrap="square">
            <a:spAutoFit/>
          </a:bodyPr>
          <a:lstStyle/>
          <a:p>
            <a:pPr algn="l"/>
            <a:r>
              <a:rPr lang="en-US" altLang="zh-CN" b="1" i="0">
                <a:solidFill>
                  <a:srgbClr val="060607"/>
                </a:solidFill>
                <a:effectLst/>
                <a:latin typeface="-apple-system"/>
              </a:rPr>
              <a:t>Sparse</a:t>
            </a:r>
            <a:r>
              <a:rPr lang="zh-CN" altLang="en-US" b="1" i="0">
                <a:solidFill>
                  <a:srgbClr val="060607"/>
                </a:solidFill>
                <a:effectLst/>
                <a:latin typeface="-apple-system"/>
              </a:rPr>
              <a:t>（稀疏型）</a:t>
            </a:r>
          </a:p>
        </p:txBody>
      </p:sp>
      <p:sp>
        <p:nvSpPr>
          <p:cNvPr id="2" name="矩形 1">
            <a:extLst>
              <a:ext uri="{FF2B5EF4-FFF2-40B4-BE49-F238E27FC236}">
                <a16:creationId xmlns:a16="http://schemas.microsoft.com/office/drawing/2014/main" id="{B3ED0BD0-BF4D-7D7D-0BDC-739A6455FB69}"/>
              </a:ext>
            </a:extLst>
          </p:cNvPr>
          <p:cNvSpPr/>
          <p:nvPr/>
        </p:nvSpPr>
        <p:spPr>
          <a:xfrm>
            <a:off x="105722" y="508190"/>
            <a:ext cx="5522192" cy="28800"/>
          </a:xfrm>
          <a:prstGeom prst="rect">
            <a:avLst/>
          </a:prstGeom>
          <a:gradFill flip="none" rotWithShape="1">
            <a:gsLst>
              <a:gs pos="0">
                <a:srgbClr val="0BB0C2"/>
              </a:gs>
              <a:gs pos="37000">
                <a:srgbClr val="0089B8"/>
              </a:gs>
              <a:gs pos="63000">
                <a:srgbClr val="0089B8"/>
              </a:gs>
              <a:gs pos="100000">
                <a:srgbClr val="0263A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cs typeface="+mn-ea"/>
            </a:endParaRPr>
          </a:p>
        </p:txBody>
      </p:sp>
      <p:grpSp>
        <p:nvGrpSpPr>
          <p:cNvPr id="4" name="组合 3">
            <a:extLst>
              <a:ext uri="{FF2B5EF4-FFF2-40B4-BE49-F238E27FC236}">
                <a16:creationId xmlns:a16="http://schemas.microsoft.com/office/drawing/2014/main" id="{6C988456-52C8-7621-CD31-EA26A8AB8A6A}"/>
              </a:ext>
            </a:extLst>
          </p:cNvPr>
          <p:cNvGrpSpPr/>
          <p:nvPr/>
        </p:nvGrpSpPr>
        <p:grpSpPr>
          <a:xfrm>
            <a:off x="105722" y="65314"/>
            <a:ext cx="5522192" cy="416018"/>
            <a:chOff x="3280715" y="135783"/>
            <a:chExt cx="5839324" cy="398235"/>
          </a:xfrm>
        </p:grpSpPr>
        <p:sp>
          <p:nvSpPr>
            <p:cNvPr id="6" name="矩形 5">
              <a:extLst>
                <a:ext uri="{FF2B5EF4-FFF2-40B4-BE49-F238E27FC236}">
                  <a16:creationId xmlns:a16="http://schemas.microsoft.com/office/drawing/2014/main" id="{771AFE0E-65C9-29CC-7828-1AACD3C97DDF}"/>
                </a:ext>
              </a:extLst>
            </p:cNvPr>
            <p:cNvSpPr/>
            <p:nvPr/>
          </p:nvSpPr>
          <p:spPr>
            <a:xfrm>
              <a:off x="4453851"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模型架构</a:t>
              </a:r>
              <a:endParaRPr lang="zh-CN" altLang="en-US" sz="1600" b="1" dirty="0">
                <a:solidFill>
                  <a:schemeClr val="bg1"/>
                </a:solidFill>
                <a:cs typeface="+mn-ea"/>
              </a:endParaRPr>
            </a:p>
          </p:txBody>
        </p:sp>
        <p:sp>
          <p:nvSpPr>
            <p:cNvPr id="8" name="矩形 7">
              <a:extLst>
                <a:ext uri="{FF2B5EF4-FFF2-40B4-BE49-F238E27FC236}">
                  <a16:creationId xmlns:a16="http://schemas.microsoft.com/office/drawing/2014/main" id="{C83F6E61-BA4D-2EF0-7C1E-33DE34381514}"/>
                </a:ext>
              </a:extLst>
            </p:cNvPr>
            <p:cNvSpPr/>
            <p:nvPr/>
          </p:nvSpPr>
          <p:spPr>
            <a:xfrm>
              <a:off x="7967911"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论文贡献</a:t>
              </a:r>
              <a:endParaRPr lang="zh-CN" altLang="en-US" sz="1600" b="1" dirty="0">
                <a:solidFill>
                  <a:schemeClr val="bg1"/>
                </a:solidFill>
                <a:cs typeface="+mn-ea"/>
              </a:endParaRPr>
            </a:p>
          </p:txBody>
        </p:sp>
        <p:sp>
          <p:nvSpPr>
            <p:cNvPr id="10" name="矩形 9">
              <a:extLst>
                <a:ext uri="{FF2B5EF4-FFF2-40B4-BE49-F238E27FC236}">
                  <a16:creationId xmlns:a16="http://schemas.microsoft.com/office/drawing/2014/main" id="{5D9806C5-61F8-AFA8-FDA5-9B2C661EAD68}"/>
                </a:ext>
              </a:extLst>
            </p:cNvPr>
            <p:cNvSpPr/>
            <p:nvPr/>
          </p:nvSpPr>
          <p:spPr>
            <a:xfrm>
              <a:off x="6796557" y="140340"/>
              <a:ext cx="1152128" cy="393419"/>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技术细节</a:t>
              </a:r>
              <a:endParaRPr lang="zh-CN" altLang="en-US" sz="1600" b="1" dirty="0">
                <a:solidFill>
                  <a:schemeClr val="bg1"/>
                </a:solidFill>
                <a:cs typeface="+mn-ea"/>
              </a:endParaRPr>
            </a:p>
          </p:txBody>
        </p:sp>
        <p:sp>
          <p:nvSpPr>
            <p:cNvPr id="19" name="矩形 18">
              <a:extLst>
                <a:ext uri="{FF2B5EF4-FFF2-40B4-BE49-F238E27FC236}">
                  <a16:creationId xmlns:a16="http://schemas.microsoft.com/office/drawing/2014/main" id="{FE4E57D9-C254-F8EB-3859-7B2DF68D4A74}"/>
                </a:ext>
              </a:extLst>
            </p:cNvPr>
            <p:cNvSpPr/>
            <p:nvPr/>
          </p:nvSpPr>
          <p:spPr>
            <a:xfrm>
              <a:off x="5625204" y="140340"/>
              <a:ext cx="1152128" cy="393418"/>
            </a:xfrm>
            <a:prstGeom prst="rect">
              <a:avLst/>
            </a:prstGeom>
            <a:solidFill>
              <a:srgbClr val="0263A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bg1"/>
                  </a:solidFill>
                  <a:cs typeface="+mn-ea"/>
                </a:rPr>
                <a:t>模型输出</a:t>
              </a:r>
              <a:endParaRPr lang="zh-CN" altLang="en-US" sz="1600" b="1" dirty="0">
                <a:solidFill>
                  <a:schemeClr val="bg1"/>
                </a:solidFill>
                <a:cs typeface="+mn-ea"/>
              </a:endParaRPr>
            </a:p>
          </p:txBody>
        </p:sp>
        <p:sp>
          <p:nvSpPr>
            <p:cNvPr id="20" name="矩形 19">
              <a:extLst>
                <a:ext uri="{FF2B5EF4-FFF2-40B4-BE49-F238E27FC236}">
                  <a16:creationId xmlns:a16="http://schemas.microsoft.com/office/drawing/2014/main" id="{987DBC1E-3513-288E-0F88-5F01BD45E731}"/>
                </a:ext>
              </a:extLst>
            </p:cNvPr>
            <p:cNvSpPr/>
            <p:nvPr/>
          </p:nvSpPr>
          <p:spPr>
            <a:xfrm>
              <a:off x="3280715" y="135783"/>
              <a:ext cx="1152128" cy="398235"/>
            </a:xfrm>
            <a:prstGeom prst="rect">
              <a:avLst/>
            </a:pr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cs typeface="+mn-ea"/>
                </a:rPr>
                <a:t>模型输入</a:t>
              </a:r>
              <a:endParaRPr lang="zh-CN" altLang="en-US" sz="1600" b="1" dirty="0">
                <a:solidFill>
                  <a:schemeClr val="tx1"/>
                </a:solidFill>
                <a:cs typeface="+mn-ea"/>
              </a:endParaRPr>
            </a:p>
          </p:txBody>
        </p:sp>
      </p:grpSp>
    </p:spTree>
    <p:extLst>
      <p:ext uri="{BB962C8B-B14F-4D97-AF65-F5344CB8AC3E}">
        <p14:creationId xmlns:p14="http://schemas.microsoft.com/office/powerpoint/2010/main" val="2578667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a="http://schemas.openxmlformats.org/drawingml/2006/main" xmlns:r="http://schemas.openxmlformats.org/officeDocument/2006/relationships" xmlns:p="http://schemas.openxmlformats.org/presentationml/2006/main">
  <p:tag name="OP_SCP_ITEM_INDEX" val="4"/>
</p:tagLst>
</file>

<file path=ppt/tags/tag10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10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03.xml><?xml version="1.0" encoding="utf-8"?>
<p:tagLst xmlns:a="http://schemas.openxmlformats.org/drawingml/2006/main" xmlns:r="http://schemas.openxmlformats.org/officeDocument/2006/relationships" xmlns:p="http://schemas.openxmlformats.org/presentationml/2006/main">
  <p:tag name="OP_SCP_ITEM_INDEX" val="3"/>
</p:tagLst>
</file>

<file path=ppt/tags/tag10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10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06.xml><?xml version="1.0" encoding="utf-8"?>
<p:tagLst xmlns:a="http://schemas.openxmlformats.org/drawingml/2006/main" xmlns:r="http://schemas.openxmlformats.org/officeDocument/2006/relationships" xmlns:p="http://schemas.openxmlformats.org/presentationml/2006/main">
  <p:tag name="OP_SCP_ITEM_INDEX" val="2"/>
</p:tagLst>
</file>

<file path=ppt/tags/tag10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10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0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3589_1"/>
  <p:tag name="KSO_WM_SLIDE_ITEM_CNT" val="2"/>
</p:tagLst>
</file>

<file path=ppt/tags/tag11.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13.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1*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71"/>
  <p:tag name="KSO_WM_TEMPLATE_CATEGORY" val="custom"/>
  <p:tag name="KSO_WM_SLIDE_INDEX" val="7"/>
  <p:tag name="KSO_WM_SLIDE_ID" val="custom20235971_7"/>
  <p:tag name="KSO_WM_TEMPLATE_MASTER_TYPE" val="0"/>
  <p:tag name="KSO_WM_SLIDE_LAYOUT" val="a_e"/>
  <p:tag name="KSO_WM_SLIDE_LAYOUT_CNT" val="1_1"/>
</p:tagLst>
</file>

<file path=ppt/tags/tag12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添加章节标题"/>
</p:tagLst>
</file>

<file path=ppt/tags/tag122.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2023597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02"/>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294.48*284.711"/>
  <p:tag name="KSO_WM_SLIDE_POSITION" val="54.75*175.946"/>
  <p:tag name="KSO_WM_TEMPLATE_INDEX" val="20235971"/>
  <p:tag name="KSO_WM_TEMPLATE_SUBCATEGORY" val="0"/>
  <p:tag name="KSO_WM_SLIDE_INDEX" val="1"/>
  <p:tag name="KSO_WM_TAG_VERSION" val="3.0"/>
  <p:tag name="KSO_WM_SLIDE_ID" val="custom20233629_1"/>
  <p:tag name="KSO_WM_SLIDE_ITEM_CNT" val="3"/>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629_1*i*1"/>
  <p:tag name="KSO_WM_TEMPLATE_CATEGORY" val="custom"/>
  <p:tag name="KSO_WM_TEMPLATE_INDEX" val="2023362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3629"/>
  <p:tag name="KSO_WM_UNIT_ID" val="custom20233629_1*a*1"/>
  <p:tag name="KSO_WM_UNIT_PRESET_TEXT" val="单击此处添加标题内容"/>
  <p:tag name="KSO_WM_UNIT_TEXT_FILL_FORE_SCHEMECOLOR_INDEX" val="15"/>
  <p:tag name="KSO_WM_UNIT_TEX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UNIT_VALUE" val="1770*218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29_1*d*1"/>
  <p:tag name="KSO_WM_TEMPLATE_CATEGORY" val="custom"/>
  <p:tag name="KSO_WM_TEMPLATE_INDEX" val="2023362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560_1*l_h_i*1_1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560_1*l_h_f*1_1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560_1*l_h_a*1_1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560_1*l_h_f*1_3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560_1*l_h_a*1_3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560_1*l_h_f*1_2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3"/>
  <p:tag name="KSO_WM_UNIT_PRESET_TEXT" val="单击添加文本具体内容"/>
  <p:tag name="KSO_WM_UNIT_TEXT_FILL_FORE_SCHEMECOLOR_INDEX" val="1"/>
  <p:tag name="KSO_WM_UNIT_TEX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560_1*l_h_a*1_2_1"/>
  <p:tag name="KSO_WM_TEMPLATE_CATEGORY" val="diagram"/>
  <p:tag name="KSO_WM_TEMPLATE_INDEX" val="20233560"/>
  <p:tag name="KSO_WM_UNIT_LAYERLEVEL" val="1_1_1"/>
  <p:tag name="KSO_WM_TAG_VERSION" val="3.0"/>
  <p:tag name="KSO_WM_BEAUTIFY_FLAG" val="#wm#"/>
  <p:tag name="KSO_WM_DIAGRAM_MAX_ITEMCNT" val="3"/>
  <p:tag name="KSO_WM_DIAGRAM_MIN_ITEMCNT" val="3"/>
  <p:tag name="KSO_WM_DIAGRAM_VIRTUALLY_FRAME" val="{&quot;height&quot;:284.71142578125,&quot;width&quot;:294.480316162109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12"/>
  <p:tag name="KSO_WM_UNIT_PRESET_TEXT" val="添加项标题"/>
  <p:tag name="KSO_WM_UNIT_TEXT_FILL_FORE_SCHEMECOLOR_INDEX" val="1"/>
  <p:tag name="KSO_WM_UNIT_TEX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560_1*l_h_i*1_2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560_1*l_h_i*1_3_1"/>
  <p:tag name="KSO_WM_TEMPLATE_CATEGORY" val="diagram"/>
  <p:tag name="KSO_WM_TEMPLATE_INDEX" val="20233560"/>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1"/>
  <p:tag name="KSO_WM_DIAGRAM_COLOR_TEXT_CAN_REMOVE" val="n"/>
  <p:tag name="KSO_WM_DIAGRAM_GROUP_CODE" val="l1-1"/>
  <p:tag name="KSO_WM_DIAGRAM_MAX_ITEMCNT" val="3"/>
  <p:tag name="KSO_WM_DIAGRAM_MIN_ITEMCNT" val="3"/>
  <p:tag name="KSO_WM_DIAGRAM_VIRTUALLY_FRAME" val="{&quot;height&quot;:284.71142578125,&quot;width&quot;:294.480316162109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115"/>
  <p:tag name="OP_SCP_COMPONENT_INFO" val="{&quot;title&quot;:&quot;渐变阴影2项列表PPT组件&quot;,&quot;description&quot;:&quot;渐变阴影2项列表PPT组件&quot;,&quot;keywords&quot;:[&quot;渐变&quot;,&quot;阴影&quot;,&quot;2项&quot;,&quot;列表&quot;,&quot;PPT组件&quot;],&quot;labels&quot;:[]}"/>
  <p:tag name="OP_SCP_GROUP_ID" val="e6a0d15a-4667-9758-12fc-4fce2551075f"/>
  <p:tag name="OP_SCP_ITEM_COUNT" val="2"/>
</p:tagLst>
</file>

<file path=ppt/tags/tag137.xml><?xml version="1.0" encoding="utf-8"?>
<p:tagLst xmlns:a="http://schemas.openxmlformats.org/drawingml/2006/main" xmlns:r="http://schemas.openxmlformats.org/officeDocument/2006/relationships" xmlns:p="http://schemas.openxmlformats.org/presentationml/2006/main">
  <p:tag name="OP_SCP_ITEM_INDEX" val="2"/>
</p:tagLst>
</file>

<file path=ppt/tags/tag13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139.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14.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a="http://schemas.openxmlformats.org/drawingml/2006/main" xmlns:r="http://schemas.openxmlformats.org/officeDocument/2006/relationships" xmlns:p="http://schemas.openxmlformats.org/presentationml/2006/main">
  <p:tag name="OP_SCP_ITEM_INDEX" val="1"/>
</p:tagLst>
</file>

<file path=ppt/tags/tag14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4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picTxt"/>
  <p:tag name="KSO_WM_SLIDE_SIZE" val="355.7*135.4"/>
  <p:tag name="KSO_WM_SLIDE_POSITION" val="86.6*295.1"/>
  <p:tag name="KSO_WM_SLIDE_LAYOUT" val="a_d_l"/>
  <p:tag name="KSO_WM_SLIDE_LAYOUT_CNT" val="1_1_1"/>
  <p:tag name="KSO_WM_SPECIAL_SOURCE" val="bdnull"/>
  <p:tag name="KSO_WM_DIAGRAM_GROUP_CODE" val="l1-1"/>
  <p:tag name="KSO_WM_SLIDE_DIAGTYPE" val="l"/>
  <p:tag name="KSO_WM_TEMPLATE_INDEX" val="20230968"/>
  <p:tag name="KSO_WM_TEMPLATE_SUBCATEGORY" val="0"/>
  <p:tag name="KSO_WM_SLIDE_INDEX" val="1"/>
  <p:tag name="KSO_WM_TAG_VERSION" val="3.0"/>
  <p:tag name="KSO_WM_SLIDE_ID" val="custom20233589_1"/>
  <p:tag name="KSO_WM_SLIDE_ITEM_CN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589_1*i*1"/>
  <p:tag name="KSO_WM_TEMPLATE_CATEGORY" val="custom"/>
  <p:tag name="KSO_WM_TEMPLATE_INDEX" val="20233589"/>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589_1*a*1"/>
  <p:tag name="KSO_WM_TEMPLATE_CATEGORY" val="custom"/>
  <p:tag name="KSO_WM_TEMPLATE_INDEX" val="20233589"/>
  <p:tag name="KSO_WM_UNIT_LAYERLEVEL" val="1"/>
  <p:tag name="KSO_WM_TAG_VERSION" val="3.0"/>
  <p:tag name="KSO_WM_UNIT_PRESET_TEXT" val="单击此处&#10;添加标题内容"/>
  <p:tag name="KSO_WM_UNIT_TEXT_FILL_FORE_SCHEMECOLOR_INDEX" val="13"/>
  <p:tag name="KSO_WM_UNIT_TEXT_FILL_TYPE" val="1"/>
  <p:tag name="KSO_WM_UNIT_USESOURCEFORMAT_APPLY" val="0"/>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589_1*i*2"/>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46.xml><?xml version="1.0" encoding="utf-8"?>
<p:tagLst xmlns:a="http://schemas.openxmlformats.org/drawingml/2006/main" xmlns:r="http://schemas.openxmlformats.org/officeDocument/2006/relationships" xmlns:p="http://schemas.openxmlformats.org/presentationml/2006/main">
  <p:tag name="KSO_WM_UNIT_VALUE" val="1906*172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9_1*d*1"/>
  <p:tag name="KSO_WM_TEMPLATE_CATEGORY" val="custom"/>
  <p:tag name="KSO_WM_TEMPLATE_INDEX" val="20233589"/>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147.xml><?xml version="1.0" encoding="utf-8"?>
<p:tagLst xmlns:a="http://schemas.openxmlformats.org/drawingml/2006/main" xmlns:r="http://schemas.openxmlformats.org/officeDocument/2006/relationships"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0968"/>
  <p:tag name="KSO_WM_TEMPLATE_CATEGORY" val="diagram"/>
  <p:tag name="KSO_WM_SLIDE_INDEX" val="9"/>
  <p:tag name="KSO_WM_SLIDE_ID" val="custom20235971_9"/>
  <p:tag name="KSO_WM_TEMPLATE_MASTER_TYPE" val="0"/>
  <p:tag name="KSO_WM_SLIDE_LAYOUT" val="a_f"/>
  <p:tag name="KSO_WM_SLIDE_LAYOUT_CNT" val="1_2"/>
</p:tagLst>
</file>

<file path=ppt/tags/tag14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感谢观看"/>
</p:tagLst>
</file>

<file path=ppt/tags/tag149.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971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VALUE" val="30"/>
  <p:tag name="KSO_WM_UNIT_PRESET_TEXT" val="汇报人：WPS"/>
</p:tagLst>
</file>

<file path=ppt/tags/tag15.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19.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4.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5.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0.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5.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6.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a="http://schemas.openxmlformats.org/drawingml/2006/main" xmlns:r="http://schemas.openxmlformats.org/officeDocument/2006/relationships"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971"/>
  <p:tag name="KSO_WM_TEMPLATE_CATEGORY" val="custom"/>
  <p:tag name="KSO_WM_SLIDE_INDEX" val="1"/>
  <p:tag name="KSO_WM_SLIDE_ID" val="custom20235971_1"/>
  <p:tag name="KSO_WM_TEMPLATE_MASTER_TYPE" val="0"/>
  <p:tag name="KSO_WM_SLIDE_LAYOUT" val="a_f"/>
  <p:tag name="KSO_WM_SLIDE_LAYOUT_CNT" val="1_2"/>
</p:tagLst>
</file>

<file path=ppt/tags/tag51.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ID" val="custom20235971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VALUE" val="30"/>
  <p:tag name="KSO_WM_UNIT_PRESET_TEXT" val="汇报人：WPS"/>
</p:tagLst>
</file>

<file path=ppt/tags/tag52.xml><?xml version="1.0" encoding="utf-8"?>
<p:tagLst xmlns:a="http://schemas.openxmlformats.org/drawingml/2006/main" xmlns:r="http://schemas.openxmlformats.org/officeDocument/2006/relationships"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6"/>
  <p:tag name="KSO_WM_DIAGRAM_GROUP_CODE" val="l1-1"/>
  <p:tag name="KSO_WM_BEAUTIFY_FLAG" val="#wm#"/>
  <p:tag name="KSO_WM_TEMPLATE_INDEX" val="20235971"/>
  <p:tag name="KSO_WM_TEMPLATE_CATEGORY" val="custom"/>
  <p:tag name="KSO_WM_SLIDE_INDEX" val="6"/>
  <p:tag name="KSO_WM_SLIDE_ID" val="custom20235971_6"/>
  <p:tag name="KSO_WM_TEMPLATE_MASTER_TYPE" val="0"/>
  <p:tag name="KSO_WM_SLIDE_LAYOUT" val="a_l"/>
  <p:tag name="KSO_WM_SLIDE_LAYOUT_CNT" val="1_1"/>
  <p:tag name="KSO_WM_SLIDE_DIAGTYPE" val="l"/>
</p:tagLst>
</file>

<file path=ppt/tags/tag53.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3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2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4_2"/>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solidLine&quot;:{&quot;brightness&quot;:0.6000000238418579,&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6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DIAGRAM_COLOR_TRICK" val="1"/>
  <p:tag name="KSO_WM_DIAGRAM_COLOR_TEXT_CAN_REMOVE" val="n"/>
  <p:tag name="KSO_WM_UNIT_ID" val="custom20235971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目录"/>
  <p:tag name="KSO_WM_UNIT_TEXT_FILL_FORE_SCHEMECOLOR_INDEX" val="15"/>
  <p:tag name="KSO_WM_UNIT_TEXT_FILL_TYPE" val="1"/>
  <p:tag name="KSO_WM_UNIT_USESOURCEFORMAT_APPLY" val="0"/>
</p:tagLst>
</file>

<file path=ppt/tags/tag62.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3.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1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6"/>
  <p:tag name="KSO_WM_UNIT_USESOURCEFORMAT_APPLY" val="0"/>
</p:tagLst>
</file>

<file path=ppt/tags/tag64.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5.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3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3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6"/>
  <p:tag name="KSO_WM_UNIT_USESOURCEFORMAT_APPLY" val="0"/>
</p:tagLst>
</file>

<file path=ppt/tags/tag66.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7.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2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2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6"/>
  <p:tag name="KSO_WM_UNIT_USESOURCEFORMAT_APPLY" val="0"/>
</p:tagLst>
</file>

<file path=ppt/tags/tag68.xml><?xml version="1.0" encoding="utf-8"?>
<p:tagLst xmlns:a="http://schemas.openxmlformats.org/drawingml/2006/main" xmlns:r="http://schemas.openxmlformats.org/officeDocument/2006/relationships"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UNIT_SUBTYPE" val="a"/>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FILL_FORE_SCHEMECOLOR_INDEX" val="15"/>
  <p:tag name="KSO_WM_UNIT_TEXT_FILL_TYPE" val="1"/>
  <p:tag name="KSO_WM_UNIT_USESOURCEFORMAT_APPLY" val="0"/>
</p:tagLst>
</file>

<file path=ppt/tags/tag69.xml><?xml version="1.0" encoding="utf-8"?>
<p:tagLst xmlns:a="http://schemas.openxmlformats.org/drawingml/2006/main" xmlns:r="http://schemas.openxmlformats.org/officeDocument/2006/relationships" xmlns:p="http://schemas.openxmlformats.org/presentationml/2006/main">
  <p:tag name="KSO_WM_UNIT_TYPE" val="l_h_i"/>
  <p:tag name="KSO_WM_UNIT_SUBTYPE" val="d"/>
  <p:tag name="KSO_WM_UNIT_INDEX" val="1_4_3"/>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4_3"/>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899999976158142,&quot;transparency&quot;:0},{&quot;brightness&quot;:0,&quot;colorType&quot;:1,&quot;foreColorIndex&quot;:6,&quot;pos&quot;:0.7400000095367432,&quot;transparency&quot;:0}],&quot;type&quot;:3},&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6"/>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DIAGRAM_GROUP_CODE" val="l1-1"/>
  <p:tag name="KSO_WM_DIAGRAM_COLOR_TRICK" val="1"/>
  <p:tag name="KSO_WM_DIAGRAM_COLOR_TEXT_CAN_REMOVE" val="n"/>
  <p:tag name="KSO_WM_UNIT_ID" val="custom20235971_6*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FILL_FORE_SCHEMECOLOR_INDEX" val="4"/>
  <p:tag name="KSO_WM_UNIT_FILL_TYPE" val="1"/>
  <p:tag name="KSO_WM_UNIT_TEXT_FILL_FORE_SCHEMECOLOR_INDEX" val="2"/>
  <p:tag name="KSO_WM_UNIT_TEXT_FILL_TYPE" val="1"/>
  <p:tag name="KSO_WM_UNIT_USESOURCEFORMAT_APPLY" val="0"/>
</p:tagLst>
</file>

<file path=ppt/tags/tag71.xml><?xml version="1.0" encoding="utf-8"?>
<p:tagLst xmlns:a="http://schemas.openxmlformats.org/drawingml/2006/main" xmlns:r="http://schemas.openxmlformats.org/officeDocument/2006/relationships"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71"/>
  <p:tag name="KSO_WM_TEMPLATE_CATEGORY" val="custom"/>
  <p:tag name="KSO_WM_SLIDE_INDEX" val="7"/>
  <p:tag name="KSO_WM_SLIDE_ID" val="custom20235971_7"/>
  <p:tag name="KSO_WM_TEMPLATE_MASTER_TYPE" val="0"/>
  <p:tag name="KSO_WM_SLIDE_LAYOUT" val="a_e"/>
  <p:tag name="KSO_WM_SLIDE_LAYOUT_CNT" val="1_1"/>
</p:tagLst>
</file>

<file path=ppt/tags/tag72.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ID" val="custom20235971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ISCONTENTSTITLE" val="0"/>
  <p:tag name="KSO_WM_UNIT_PRESET_TEXT" val="添加章节标题"/>
</p:tagLst>
</file>

<file path=ppt/tags/tag73.xml><?xml version="1.0" encoding="utf-8"?>
<p:tagLst xmlns:a="http://schemas.openxmlformats.org/drawingml/2006/main" xmlns:r="http://schemas.openxmlformats.org/officeDocument/2006/relationships" xmlns:p="http://schemas.openxmlformats.org/presentationml/2006/main">
  <p:tag name="KSO_WM_UNIT_TYPE" val="e"/>
  <p:tag name="KSO_WM_UNIT_INDEX" val="1"/>
  <p:tag name="KSO_WM_BEAUTIFY_FLAG" val="#wm#"/>
  <p:tag name="KSO_WM_TAG_VERSION" val="3.0"/>
  <p:tag name="KSO_WM_UNIT_ID" val="custom20235971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71"/>
  <p:tag name="KSO_WM_TEMPLATE_CATEGORY" val="custom"/>
  <p:tag name="KSO_WM_UNIT_PRESET_TEXT" val="01"/>
</p:tagLst>
</file>

<file path=ppt/tags/tag7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98.097*315.1"/>
  <p:tag name="KSO_WM_SLIDE_POSITION" val="584.528*164.889"/>
  <p:tag name="KSO_WM_SLIDE_LAYOUT" val="a_d_l"/>
  <p:tag name="KSO_WM_SLIDE_LAYOUT_CNT" val="1_1_1"/>
  <p:tag name="KSO_WM_SPECIAL_SOURCE" val="bdnull"/>
  <p:tag name="KSO_WM_DIAGRAM_GROUP_CODE" val="l1-1"/>
  <p:tag name="KSO_WM_SLIDE_DIAGTYPE" val="l"/>
  <p:tag name="KSO_WM_TEMPLATE_INDEX" val="20235971"/>
  <p:tag name="KSO_WM_TEMPLATE_SUBCATEGORY" val="0"/>
  <p:tag name="KSO_WM_SLIDE_INDEX" val="1"/>
  <p:tag name="KSO_WM_TAG_VERSION" val="3.0"/>
  <p:tag name="KSO_WM_SLIDE_ID" val="custom20233588_1"/>
  <p:tag name="KSO_WM_SLIDE_ITEM_CNT" val="2"/>
</p:tagLst>
</file>

<file path=ppt/tags/tag75.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76.xml><?xml version="1.0" encoding="utf-8"?>
<p:tagLst xmlns:a="http://schemas.openxmlformats.org/drawingml/2006/main" xmlns:r="http://schemas.openxmlformats.org/officeDocument/2006/relationships"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DIAGRAM_COLOR_TRICK" val="1"/>
  <p:tag name="KSO_WM_DIAGRAM_COLOR_TEXT_CAN_REMOVE" val="n"/>
  <p:tag name="KSO_WM_UNIT_ID" val="custom20235971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5971"/>
  <p:tag name="KSO_WM_TEMPLATE_CATEGORY" val="custom"/>
  <p:tag name="KSO_WM_DIAGRAM_MAX_ITEMCNT" val="6"/>
  <p:tag name="KSO_WM_DIAGRAM_MIN_ITEMCNT" val="2"/>
  <p:tag name="KSO_WM_DIAGRAM_VIRTUALLY_FRAME" val="{&quot;height&quot;:278.6197637795276,&quot;left&quot;:68.44154602531371,&quot;top&quot;:185.13984251968503,&quot;width&quot;:823.1170654296875}"/>
  <p:tag name="KSO_WM_DIAGRAM_COLOR_MATCH_VALUE" val="{&quot;shape&quot;:{&quot;fill&quot;:{&quot;solid&quot;:{&quot;brightness&quot;:0,&quot;colorType&quot;:1,&quot;foreColorIndex&quot;:5,&quot;transparency&quot;:0.8500000238418579},&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77.xml><?xml version="1.0" encoding="utf-8"?>
<p:tagLst xmlns:a="http://schemas.openxmlformats.org/drawingml/2006/main" xmlns:r="http://schemas.openxmlformats.org/officeDocument/2006/relationships" xmlns:p="http://schemas.openxmlformats.org/presentationml/2006/main">
  <p:tag name="KSO_WM_UNIT_VALUE" val="1903*18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588_1*d*1"/>
  <p:tag name="KSO_WM_TEMPLATE_CATEGORY" val="custom"/>
  <p:tag name="KSO_WM_TEMPLATE_INDEX" val="20233588"/>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1*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15_1*l_h_f*1_1_1"/>
  <p:tag name="KSO_WM_TEMPLATE_CATEGORY" val="diagram"/>
  <p:tag name="KSO_WM_TEMPLATE_INDEX" val="2023101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您的项正文，文字是您思想的提炼，请尽量言简意赅地阐述观点"/>
  <p:tag name="KSO_WM_UNIT_TEXT_FILL_FORE_SCHEMECOLOR_INDEX" val="1"/>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UNIT_TYPE" val="f"/>
  <p:tag name="KSO_WM_UNIT_SUBTYPE" val="g"/>
  <p:tag name="KSO_WM_UNIT_INDEX" val="2"/>
  <p:tag name="KSO_WM_BEAUTIFY_FLAG" val="#wm#"/>
  <p:tag name="KSO_WM_TAG_VERSION" val="3.0"/>
  <p:tag name="KSO_WM_UNIT_PRESET_TEXT" val="公司名"/>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1*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15_1*l_h_f*1_2_1"/>
  <p:tag name="KSO_WM_TEMPLATE_CATEGORY" val="diagram"/>
  <p:tag name="KSO_WM_TEMPLATE_INDEX" val="2023101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04998779296875,&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您的项正文，文字是您思想的提炼，请尽量言简意赅地阐述观点"/>
  <p:tag name="KSO_WM_UNIT_TEXT_FILL_FORE_SCHEMECOLOR_INDEX" val="1"/>
  <p:tag name="KSO_WM_UNIT_TEXT_FILL_TYPE" val="1"/>
  <p:tag name="KSO_WM_UNIT_USESOURCEFORMAT_APPLY" val="0"/>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1*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1*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4998779296875,&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UNIT_USESOURCEFORMAT_APPLY" val="0"/>
</p:tagLst>
</file>

<file path=ppt/tags/tag8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519_1*l_h_i*1_2_1"/>
  <p:tag name="KSO_WM_TEMPLATE_CATEGORY" val="diagram"/>
  <p:tag name="KSO_WM_TEMPLATE_INDEX" val="20233519"/>
  <p:tag name="KSO_WM_UNIT_LAYERLEVEL" val="1_1_1"/>
  <p:tag name="KSO_WM_TAG_VERSION" val="3.0"/>
  <p:tag name="KSO_WM_BEAUTIFY_FLAG" val="#wm#"/>
  <p:tag name="KSO_WM_UNIT_LINE_FORE_SCHEMECOLOR_INDEX" val="5"/>
  <p:tag name="KSO_WM_DIAGRAM_MAX_ITEMCNT" val="3"/>
  <p:tag name="KSO_WM_DIAGRAM_MIN_ITEMCNT" val="2"/>
  <p:tag name="KSO_WM_DIAGRAM_VIRTUALLY_FRAME" val="{&quot;height&quot;:356.8699951171875,&quot;width&quot;:298.0972290039062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1"/>
  <p:tag name="KSO_WM_TEMPLATE_CATEGORY" val="diagram"/>
  <p:tag name="KSO_WM_TEMPLATE_INDEX" val="20231714"/>
  <p:tag name="KSO_WM_UNIT_LAYERLEVEL" val="1_1_1"/>
  <p:tag name="KSO_WM_TAG_VERSION" val="3.0"/>
  <p:tag name="KSO_WM_BEAUTIFY_FLAG" val="#wm#"/>
  <p:tag name="KSO_WM_DIAGRAM_GROUP_CODE" val="l1-1"/>
  <p:tag name="KSO_WM_UNIT_TYPE" val="l_h_i"/>
  <p:tag name="KSO_WM_UNIT_INDEX" val="1_2_1"/>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14_1*l_h_a*1_2_1"/>
  <p:tag name="KSO_WM_TEMPLATE_CATEGORY" val="diagram"/>
  <p:tag name="KSO_WM_TEMPLATE_INDEX" val="20231714"/>
  <p:tag name="KSO_WM_UNIT_LAYERLEVEL" val="1_1_1"/>
  <p:tag name="KSO_WM_TAG_VERSION" val="3.0"/>
  <p:tag name="KSO_WM_BEAUTIFY_FLAG" val="#wm#"/>
  <p:tag name="KSO_WM_UNIT_TEXT_FILL_FORE_SCHEMECOLOR_INDEX_BRIGHTNESS" val="0.25"/>
  <p:tag name="KSO_WM_DIAGRAM_GROUP_CODE" val="l1-1"/>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FORE_SCHEMECOLOR_INDEX" val="1"/>
  <p:tag name="KSO_WM_UNIT_TEXT_FILL_TYPE" val="1"/>
  <p:tag name="KSO_WM_UNIT_PRESET_TEXT" val="添加标题"/>
  <p:tag name="KSO_WM_UNIT_USESOURCEFORMAT_APPLY" val="0"/>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87.8111877441406,&quot;width&quot;:840.434020996093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LINE_FORE_SCHEMECOLOR_INDEX_BRIGHTNESS" val="0"/>
  <p:tag name="KSO_WM_UNIT_LINE_FILL_TYPE" val="2"/>
  <p:tag name="KSO_WM_UNIT_SHADOW_SCHEMECOLOR_INDEX_BRIGHTNESS" val="0.4"/>
  <p:tag name="KSO_WM_UNIT_SHADOW_SCHEMECOLOR_INDEX" val="5"/>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2"/>
  <p:tag name="KSO_WM_TEMPLATE_CATEGORY" val="diagram"/>
  <p:tag name="KSO_WM_TEMPLATE_INDEX" val="20231714"/>
  <p:tag name="KSO_WM_UNIT_LAYERLEVEL" val="1_1_1"/>
  <p:tag name="KSO_WM_TAG_VERSION" val="3.0"/>
  <p:tag name="KSO_WM_DIAGRAM_GROUP_CODE" val="l1-1"/>
  <p:tag name="KSO_WM_UNIT_TYPE" val="l_h_i"/>
  <p:tag name="KSO_WM_UNIT_INDEX" val="1_2_2"/>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2,&quot;transparency&quot;:0},&quot;type&quot;:1},&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2"/>
  <p:tag name="KSO_WM_UNIT_USESOURCEFORMAT_APPLY" val="0"/>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2_3"/>
  <p:tag name="KSO_WM_TEMPLATE_CATEGORY" val="diagram"/>
  <p:tag name="KSO_WM_TEMPLATE_INDEX" val="20231714"/>
  <p:tag name="KSO_WM_UNIT_LAYERLEVEL" val="1_1_1"/>
  <p:tag name="KSO_WM_TAG_VERSION" val="3.0"/>
  <p:tag name="KSO_WM_DIAGRAM_GROUP_CODE" val="l1-1"/>
  <p:tag name="KSO_WM_UNIT_TYPE" val="l_h_i"/>
  <p:tag name="KSO_WM_UNIT_INDEX" val="1_2_3"/>
  <p:tag name="KSO_WM_DIAGRAM_MAX_ITEMCNT" val="6"/>
  <p:tag name="KSO_WM_DIAGRAM_MIN_ITEMCNT" val="2"/>
  <p:tag name="KSO_WM_DIAGRAM_VIRTUALLY_FRAME" val="{&quot;height&quot;:387.8111877441406,&quot;width&quot;:840.434020996093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2"/>
  <p:tag name="KSO_WM_UNIT_FILL_FORE_SCHEMECOLOR_INDEX_BRIGHTNESS" val="0"/>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905_1*a*1"/>
  <p:tag name="KSO_WM_TEMPLATE_CATEGORY" val="custom"/>
  <p:tag name="KSO_WM_TEMPLATE_INDEX" val="20231905"/>
  <p:tag name="KSO_WM_UNIT_LAYERLEVEL" val="1"/>
  <p:tag name="KSO_WM_TAG_VERSION" val="3.0"/>
  <p:tag name="KSO_WM_BEAUTIFY_FLAG" val="#wm#"/>
  <p:tag name="KSO_WM_DIAGRAM_GROUP_CODE" val="l1-1"/>
  <p:tag name="KSO_WM_UNIT_PRESET_TEXT" val="单击此处添加标题"/>
  <p:tag name="KSO_WM_UNIT_TEXT_FILL_FORE_SCHEMECOLOR_INDEX" val="15"/>
  <p:tag name="KSO_WM_UNIT_TEXT_FILL_TYPE" val="1"/>
  <p:tag name="KSO_WM_UNIT_USESOURCEFORMAT_APPLY" val="0"/>
</p:tagLst>
</file>

<file path=ppt/tags/tag91.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115"/>
  <p:tag name="OP_SCP_COMPONENT_INFO" val="{&quot;title&quot;:&quot;渐变阴影2项列表PPT组件&quot;,&quot;description&quot;:&quot;渐变阴影2项列表PPT组件&quot;,&quot;keywords&quot;:[&quot;渐变&quot;,&quot;阴影&quot;,&quot;2项&quot;,&quot;列表&quot;,&quot;PPT组件&quot;],&quot;labels&quot;:[]}"/>
  <p:tag name="OP_SCP_GROUP_ID" val="e6a0d15a-4667-9758-12fc-4fce2551075f"/>
  <p:tag name="OP_SCP_ITEM_COUNT" val="2"/>
</p:tagLst>
</file>

<file path=ppt/tags/tag92.xml><?xml version="1.0" encoding="utf-8"?>
<p:tagLst xmlns:a="http://schemas.openxmlformats.org/drawingml/2006/main" xmlns:r="http://schemas.openxmlformats.org/officeDocument/2006/relationships" xmlns:p="http://schemas.openxmlformats.org/presentationml/2006/main">
  <p:tag name="OP_SCP_ITEM_INDEX" val="2"/>
</p:tagLst>
</file>

<file path=ppt/tags/tag9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94.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95.xml><?xml version="1.0" encoding="utf-8"?>
<p:tagLst xmlns:a="http://schemas.openxmlformats.org/drawingml/2006/main" xmlns:r="http://schemas.openxmlformats.org/officeDocument/2006/relationships" xmlns:p="http://schemas.openxmlformats.org/presentationml/2006/main">
  <p:tag name="OP_SCP_ITEM_INDEX" val="1"/>
</p:tagLst>
</file>

<file path=ppt/tags/tag9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7.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14"/>
  <p:tag name="OP_SCP_COMPONENT_INFO" val="{&quot;title&quot;:&quot;渐变4项流程PPT组件&quot;,&quot;description&quot;:&quot;渐变4项流程PPT组件&quot;,&quot;keywords&quot;:[&quot;渐变&quot;,&quot;4项&quot;,&quot;流程&quot;,&quot;PPT组件&quot;],&quot;labels&quot;:[]}"/>
  <p:tag name="OP_SCP_GROUP_ID" val="4ca9eeef-6849-fa4d-e332-3e3621188d1e"/>
  <p:tag name="OP_SCP_ITEM_COUNT" val="4"/>
</p:tagLst>
</file>

<file path=ppt/tags/tag9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9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3413</TotalTime>
  <Words>9055</Words>
  <Application>Microsoft Office PowerPoint</Application>
  <PresentationFormat>宽屏</PresentationFormat>
  <Paragraphs>629</Paragraphs>
  <Slides>39</Slides>
  <Notes>33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39</vt:i4>
      </vt:variant>
    </vt:vector>
  </HeadingPairs>
  <TitlesOfParts>
    <vt:vector size="53" baseType="lpstr">
      <vt:lpstr>-apple-system</vt:lpstr>
      <vt:lpstr>KaTeX_Main</vt:lpstr>
      <vt:lpstr>KaTeX_Math</vt:lpstr>
      <vt:lpstr>OPPOSans R</vt:lpstr>
      <vt:lpstr>等线</vt:lpstr>
      <vt:lpstr>等线 Light</vt:lpstr>
      <vt:lpstr>宋体</vt:lpstr>
      <vt:lpstr>微软雅黑</vt:lpstr>
      <vt:lpstr>微软雅黑</vt:lpstr>
      <vt:lpstr>Arial</vt:lpstr>
      <vt:lpstr>Calibri</vt:lpstr>
      <vt:lpstr>Times New Roman</vt:lpstr>
      <vt:lpstr>Wingdings</vt:lpstr>
      <vt:lpstr>Office 主题​​</vt:lpstr>
      <vt:lpstr>PowerPoint 演示文稿</vt:lpstr>
      <vt:lpstr>目录</vt:lpstr>
      <vt:lpstr>论文基本信息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读前先问的问题</vt:lpstr>
      <vt:lpstr>任务方向及问题类型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远欣 毛</dc:creator>
  <cp:lastModifiedBy>远欣 毛</cp:lastModifiedBy>
  <cp:revision>81</cp:revision>
  <dcterms:created xsi:type="dcterms:W3CDTF">2024-07-14T14:14:08Z</dcterms:created>
  <dcterms:modified xsi:type="dcterms:W3CDTF">2024-11-11T12:55:02Z</dcterms:modified>
</cp:coreProperties>
</file>